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30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97" r:id="rId22"/>
    <p:sldId id="275" r:id="rId23"/>
    <p:sldId id="276" r:id="rId24"/>
    <p:sldId id="277" r:id="rId25"/>
    <p:sldId id="298" r:id="rId26"/>
    <p:sldId id="306" r:id="rId27"/>
    <p:sldId id="303" r:id="rId28"/>
    <p:sldId id="305" r:id="rId29"/>
    <p:sldId id="279" r:id="rId30"/>
    <p:sldId id="304" r:id="rId31"/>
    <p:sldId id="278" r:id="rId32"/>
    <p:sldId id="280" r:id="rId33"/>
    <p:sldId id="281" r:id="rId34"/>
    <p:sldId id="282" r:id="rId35"/>
    <p:sldId id="283" r:id="rId36"/>
    <p:sldId id="307" r:id="rId37"/>
    <p:sldId id="284" r:id="rId38"/>
    <p:sldId id="308" r:id="rId39"/>
    <p:sldId id="289" r:id="rId40"/>
    <p:sldId id="294" r:id="rId41"/>
    <p:sldId id="285" r:id="rId42"/>
    <p:sldId id="286" r:id="rId43"/>
    <p:sldId id="287" r:id="rId44"/>
    <p:sldId id="288" r:id="rId45"/>
    <p:sldId id="290" r:id="rId46"/>
    <p:sldId id="291" r:id="rId47"/>
    <p:sldId id="292" r:id="rId48"/>
    <p:sldId id="293" r:id="rId49"/>
    <p:sldId id="295" r:id="rId50"/>
    <p:sldId id="299" r:id="rId51"/>
    <p:sldId id="300" r:id="rId52"/>
    <p:sldId id="301" r:id="rId5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8134F-C87F-46CC-BA5E-AA734B3FF076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F90AE-9469-42FC-976B-EA595657E2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385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F90AE-9469-42FC-976B-EA595657E2D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7502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923574-AEB0-4454-9561-169E6F535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5DF8F68-FDF3-46D0-9058-0842E9B8E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65BEB7-B336-4566-A56C-4005D4011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147DE0-F232-4CB3-884B-952BA7081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CC7EA3-ED3F-47BC-947D-660EB6B7D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4141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BB64DF-0CB3-48BC-9E6B-19C881AC4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12D573C-D63D-46E1-B7E6-20E05A6F3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A18FE8-6B8E-4A86-8263-6A636D8F5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A9964-B7DA-493C-BA3E-302D3399E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3C7E18-8204-435D-8127-0B5B4019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359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B5FA0C1-B88F-4EA4-AAFC-91D36E2FA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91DE6F6-CD3D-4077-821E-61FDADEBB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8D3A2A-F44D-47EA-80BF-1C1E9300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5F9105-E333-4D5B-A4D0-E4A01FC6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FFD7AA-2BD8-4449-9AF3-927DA04DD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193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D9F9D-A300-439C-97A7-3BB3E8F6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6A8EB8-6AE5-4C78-81B1-E761023DA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922E65-8D17-4A7F-9EBB-8E502FA9D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6A78ED-06FC-4629-B15C-57AB5D4D2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57815A-2D1B-4A0E-963F-1818D22B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875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3EC79-1003-47B6-A7A4-17FD3ED86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2D3684-E9C6-47C2-9813-82F204054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067A8F-37BB-40BB-824C-D22898188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8D77D1-46FE-454F-94F3-677FDA969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788268-2117-4468-8A33-A8D8D46C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084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CE36B3-6CDA-48ED-A549-44FC5A64B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6C0D42-4437-4BC4-87A3-27841B0EB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A261C2C-00E9-4C93-A53C-FB2A7C1A8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329DA99-C6A9-44A8-A60B-53241E258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F8E2070-3EB4-4DC9-96E5-E1E7A26EE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C985A54-B8A5-4F6E-AD54-AF52A618C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757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E10DD1-5747-417A-AC7D-356478996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8CB1E0-E0F3-4C57-BCB0-6BAF65680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2AE1FD6-AA7F-4887-814A-68F5FDAE7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7A7F697-B125-496C-8247-72B42C2A8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0AB8866-0126-47C6-842A-9FF59AFB6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3992FA9-AACD-4477-B640-F54CA845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579E541-39F7-4BF3-9B5C-EA662FAA2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54AFA73-8CB7-4FB3-9933-471BBA39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792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D1538A-7AE7-4C62-AE0C-A4E979952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BDADF0-8556-4F37-B43A-99D2E1722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F4ADD6-1ACA-422B-A663-8C0F9781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B60409-029B-4C3A-BAD7-7B5A3ED6B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70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D4BE223-B925-4A80-B5E5-BC56C87B3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9705C8E-6866-4577-B411-E3619543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6D8767-AD3A-454B-B951-155D629E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62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C4D65B-889F-4AE6-BD1D-F1201B8A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B8A55A-56C1-4BE5-8186-7E570AE2C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2AD282-FCC1-4B42-ABEF-7B2A017E8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91A3102-102A-4753-B32C-9E41F013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E50AB1C-FF19-4B8F-BCA9-763314F2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8B2C98B-43A5-461F-833D-490B62E5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1624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92FE34-FD15-4DC5-906C-D6DF71F93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271BD1C-16EB-4562-96BD-35E97A534B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01D5E4-ED49-4E6C-B4C0-3C1722458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B5F0BCC-750B-44FC-A534-D4A34690B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BBC37DE-8DDC-408A-A552-59E04D119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57B78D5-A08C-4F5A-BE0B-4168AA3F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2324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25F5411-76DB-44F9-A6EB-EB247F11A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F28B74-C99D-4C69-9C4B-902257E11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47C565-21AA-4910-8C1A-D7DCC221D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36FB9-300C-4DF2-A85E-863CDF849732}" type="datetimeFigureOut">
              <a:rPr lang="de-DE" smtClean="0"/>
              <a:t>27.06.2022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A15922-EDAC-402F-B359-97FE8D80F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886AA8-C739-49D9-89E5-7552A6E58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5CBEE-3C2F-4FFD-86EA-452829D205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16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jpg"/><Relationship Id="rId4" Type="http://schemas.openxmlformats.org/officeDocument/2006/relationships/image" Target="../media/image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2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hyperlink" Target="https://de.wikipedia.org/wiki/Singende_Revolution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hyperlink" Target="https://www.grin.com/document/105673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hyperlink" Target="https://de.wikipedia.org/wiki/Eurozone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3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9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48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5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5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D0333-81E5-4821-8DA0-1EF0173A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3309" y="3236119"/>
            <a:ext cx="9144000" cy="2387600"/>
          </a:xfrm>
        </p:spPr>
        <p:txBody>
          <a:bodyPr/>
          <a:lstStyle/>
          <a:p>
            <a:r>
              <a:rPr lang="de-DE" dirty="0"/>
              <a:t>Die Geschichte der Europäischen Union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48EFE88-1226-4828-8143-31413C90D2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1957 - 2022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F4EB10EA-50F7-43DD-9FCE-1A363AF8BE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955707"/>
              </p:ext>
            </p:extLst>
          </p:nvPr>
        </p:nvGraphicFramePr>
        <p:xfrm>
          <a:off x="319088" y="119062"/>
          <a:ext cx="3261601" cy="1771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7E0C1CA5-10E2-4D5C-AAF2-F7C107CBA0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8" y="119062"/>
                        <a:ext cx="3261601" cy="1771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6DC73E6E-7EBB-4ECC-B75E-8E0EB8185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73" y="416418"/>
            <a:ext cx="2954058" cy="10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00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E91D0D2-3402-4603-9A3D-74165E015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53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916183E-B35E-4561-A6C7-0E70CCE96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7785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Er machte am 9. Mai 1950 einen Vorschlag: </a:t>
            </a:r>
            <a:br>
              <a:rPr lang="de-DE" dirty="0"/>
            </a:br>
            <a:r>
              <a:rPr lang="de-DE" dirty="0"/>
              <a:t>Die europäischen Nationen müssen zum Wiederaufbau eng zusammenarbeiten.  </a:t>
            </a:r>
          </a:p>
        </p:txBody>
      </p:sp>
    </p:spTree>
    <p:extLst>
      <p:ext uri="{BB962C8B-B14F-4D97-AF65-F5344CB8AC3E}">
        <p14:creationId xmlns:p14="http://schemas.microsoft.com/office/powerpoint/2010/main" val="4223731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9529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Am 25. März 1957 wurden dann die römischen Verträge zur Gründung der EWG unterzeichnet. </a:t>
            </a:r>
            <a:br>
              <a:rPr lang="de-DE" dirty="0"/>
            </a:br>
            <a:r>
              <a:rPr lang="de-DE" dirty="0"/>
              <a:t>Die europäischen Nationen BE, DE, FR, IT, LU, NL (drei große und drei kleine) bilden den Kern der EU.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5950684-E200-4B1B-BBB3-34921B2F2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46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9104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erste große Krise, aber der Frieden der Welt ist wichtiger als die Freiheit der Ostdeutschen.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97D5179-8AF4-400F-97DC-C5514F866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94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8928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Als erstes Land überhaupt möchte die Türkei der europäischen Gemeinschaft beitreten. </a:t>
            </a:r>
          </a:p>
          <a:p>
            <a:r>
              <a:rPr lang="de-DE" dirty="0"/>
              <a:t>Sie bekommen einen Assoziationsvertrag (vernetzen, verknüpfen), aber keine Mitgliedschaft, </a:t>
            </a:r>
          </a:p>
          <a:p>
            <a:r>
              <a:rPr lang="de-DE" dirty="0"/>
              <a:t>daran hat sich bis heute nichts geändert.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B5B84D-32CC-4534-96E4-7DEAFCB45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7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11029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junge Generation revoltiert in vielen europäischen Ländern gegen die Vorherrschaft der alten Kriegsgeneration.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7F43745-CAC5-47FB-A994-390FDD76F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75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1136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 den osteuropäischen Länder wollen die jungen Leute mehr Demokratie, dagegen setzt die Sowjetunion Panzer ein.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E30116F-6A37-43CE-BCCD-C8CEC6FDB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19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777640" imgH="3136320" progId="">
                  <p:embed/>
                </p:oleObj>
              </mc:Choice>
              <mc:Fallback>
                <p:oleObj r:id="rId3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10446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Im Westen gehen immer mehr junge Leute auf Reisen. Sie wollen die anderen Europäer näher kennen lernen </a:t>
            </a:r>
          </a:p>
          <a:p>
            <a:r>
              <a:rPr lang="de-DE" dirty="0"/>
              <a:t>und dem Wahlspruch der europäischen Gemeinschaft „In Vielfalt geeint“ auf den Grund gehen. 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76BA54-EC90-4729-8897-B7A8C1F6E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pic>
        <p:nvPicPr>
          <p:cNvPr id="17420" name="Picture 12">
            <a:extLst>
              <a:ext uri="{FF2B5EF4-FFF2-40B4-BE49-F238E27FC236}">
                <a16:creationId xmlns:a16="http://schemas.microsoft.com/office/drawing/2014/main" id="{5411DA13-B17F-4B37-BACA-58CA5FA82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021" y="119062"/>
            <a:ext cx="2990561" cy="299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240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7431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Erst 16 Jahre nach der Gründung kommt es zur ersten Erweiterung: </a:t>
            </a:r>
          </a:p>
          <a:p>
            <a:r>
              <a:rPr lang="de-DE" dirty="0"/>
              <a:t>UK, IR, und DK wollen in der Gemeinschaft mitmachen. Jetzt sind es 9 Länder.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838B9DA-BB5D-42EA-84F2-B10AA2D01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11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5444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70er Jahre stehen im Zeichen der Demokratisierung.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CECAEB-047B-4FF8-8646-6A82DAE0D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16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C8D8901-F349-4AA6-B128-39C6625AC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64063"/>
              </p:ext>
            </p:extLst>
          </p:nvPr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777640" imgH="3136320" progId="">
                  <p:embed/>
                </p:oleObj>
              </mc:Choice>
              <mc:Fallback>
                <p:oleObj r:id="rId3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F4EB10EA-50F7-43DD-9FCE-1A363AF8BE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5291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696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70er Jahre stehen im Zeichen der Demokratisierung auch in Portugal.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7691283-7968-4906-9F81-C798128E9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69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953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70er Jahre stehen im Zeichen der Demokratisierung auch in Spanien, hier aber ohne Revolution.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B1203B-48AC-4616-88F8-9D9871ED7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6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634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Im Osten tut sich was, aber es dauert noch ein weiteres Jahrzehnt.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B7A234B-3CE7-4E31-9BBC-22A48954D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00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10463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Fast dreißig Jahre nach dem Start der europäischen Gemeinschaft kommen drei südeuropäische Länder dazu: </a:t>
            </a:r>
          </a:p>
          <a:p>
            <a:r>
              <a:rPr lang="de-DE" dirty="0"/>
              <a:t>GR, PT und ES. Nun sind es 12 Staaten.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CBE865-3A08-4803-BD37-CB0FF1D3B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97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6963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Erasmus ist teuer, aber gut! Die Jugend Europas lernt sich besser kennen.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427F6F7E-49FE-4FD7-9046-9557257DCA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091464"/>
              </p:ext>
            </p:extLst>
          </p:nvPr>
        </p:nvGraphicFramePr>
        <p:xfrm>
          <a:off x="0" y="1526779"/>
          <a:ext cx="12161574" cy="3793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1333240" imgH="6666480" progId="">
                  <p:embed/>
                </p:oleObj>
              </mc:Choice>
              <mc:Fallback>
                <p:oleObj r:id="rId4" imgW="21333240" imgH="6666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526779"/>
                        <a:ext cx="12161574" cy="3793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8308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94992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Als Singende Revolution wird die Periode der nationalen Bewegungen im Baltikum 1987 bis 1991 </a:t>
            </a:r>
          </a:p>
          <a:p>
            <a:r>
              <a:rPr lang="de-DE" dirty="0"/>
              <a:t>und des gewaltlosen Kampfes um die Wiedererlangung der staatlichen Unabhängigkeit bezeichnet. </a:t>
            </a:r>
          </a:p>
          <a:p>
            <a:r>
              <a:rPr lang="de-DE" dirty="0">
                <a:hlinkClick r:id="rId4"/>
              </a:rPr>
              <a:t>https://de.wikipedia.org/wiki/Singende_Revolution</a:t>
            </a:r>
            <a:r>
              <a:rPr lang="de-DE" dirty="0"/>
              <a:t> </a:t>
            </a:r>
          </a:p>
        </p:txBody>
      </p:sp>
      <p:pic>
        <p:nvPicPr>
          <p:cNvPr id="45069" name="Picture 13">
            <a:extLst>
              <a:ext uri="{FF2B5EF4-FFF2-40B4-BE49-F238E27FC236}">
                <a16:creationId xmlns:a16="http://schemas.microsoft.com/office/drawing/2014/main" id="{37E290B0-29ED-4AFC-9512-B217072F4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7254"/>
            <a:ext cx="7315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56970D3-85C7-416B-AFAA-C9BCEDDCA6DC}"/>
              </a:ext>
            </a:extLst>
          </p:cNvPr>
          <p:cNvSpPr txBox="1"/>
          <p:nvPr/>
        </p:nvSpPr>
        <p:spPr>
          <a:xfrm>
            <a:off x="7156091" y="651164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1989</a:t>
            </a:r>
          </a:p>
        </p:txBody>
      </p:sp>
    </p:spTree>
    <p:extLst>
      <p:ext uri="{BB962C8B-B14F-4D97-AF65-F5344CB8AC3E}">
        <p14:creationId xmlns:p14="http://schemas.microsoft.com/office/powerpoint/2010/main" val="990187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Waahnsinn</a:t>
            </a:r>
            <a:r>
              <a:rPr lang="de-DE" dirty="0"/>
              <a:t>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55B9EFA-9ABE-4F1E-A9E2-244D73A42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82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25DC52F8-9E84-4110-89F5-DB71A05251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8313047-93F9-41C3-892C-95CED4133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457" y="0"/>
            <a:ext cx="5181086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4BE2C88-1592-4F50-8317-91553EB47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914" y="1295400"/>
            <a:ext cx="16637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6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6358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Große Freude und große Angst vor einem zu großen Deutschland!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C23130D-A663-4007-AFBE-B7C03FD9F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95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7609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Auch der europäische Norden will dabei sein: SE, FI und Österreich. 15 Staaten!</a:t>
            </a:r>
          </a:p>
          <a:p>
            <a:r>
              <a:rPr lang="de-DE" dirty="0"/>
              <a:t>Norwegen und die Schweiz wollen nicht, sie sind zu reich für Solidarität.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00C3CC3-80E2-4AE4-A081-60356D704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50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02353A6-2D10-4B30-91AC-7B2B168EC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02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2185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Der eiserne Vorhang </a:t>
            </a:r>
          </a:p>
          <a:p>
            <a:r>
              <a:rPr lang="de-DE" b="1" dirty="0"/>
              <a:t>bis 1989</a:t>
            </a: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DD73D5B4-1677-4110-A5FF-310095F121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269736"/>
              </p:ext>
            </p:extLst>
          </p:nvPr>
        </p:nvGraphicFramePr>
        <p:xfrm>
          <a:off x="3376468" y="311943"/>
          <a:ext cx="7681913" cy="623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682400" imgH="6234840" progId="">
                  <p:embed/>
                </p:oleObj>
              </mc:Choice>
              <mc:Fallback>
                <p:oleObj r:id="rId4" imgW="7682400" imgH="62348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76468" y="311943"/>
                        <a:ext cx="7681913" cy="6234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82422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9114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Ein Schock: Krieg in Europa, 50 Jahre nach dem Ende des Weltkriegs – </a:t>
            </a:r>
          </a:p>
          <a:p>
            <a:r>
              <a:rPr lang="de-DE" dirty="0"/>
              <a:t>und dann auch noch ein äußert brutaler Bürgerkrieg. </a:t>
            </a:r>
            <a:r>
              <a:rPr lang="de-DE" dirty="0">
                <a:hlinkClick r:id="rId4"/>
              </a:rPr>
              <a:t>https://www.grin.com/document/105673</a:t>
            </a:r>
            <a:r>
              <a:rPr lang="de-DE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1D9EDC-CBE8-410A-A86B-AD922D346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83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10665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Jetzt wird es ernst, man teilt nicht nur ein paar Werte, sondern das Geld wird europäisch.</a:t>
            </a:r>
          </a:p>
          <a:p>
            <a:r>
              <a:rPr lang="de-DE" dirty="0"/>
              <a:t>Nicht alle machen ´mit, die einen wollen ihre Unabhängigkeit, die anderen sind nicht wirtschaftlich stabil genug.</a:t>
            </a:r>
          </a:p>
          <a:p>
            <a:r>
              <a:rPr lang="de-DE" dirty="0">
                <a:hlinkClick r:id="rId4"/>
              </a:rPr>
              <a:t>https://de.wikipedia.org/wiki/Eurozone</a:t>
            </a:r>
            <a:r>
              <a:rPr lang="de-DE" dirty="0"/>
              <a:t>  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2BC72E6-4C20-46A8-9994-EE9EEB608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788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9605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Unglaublich – nach der Auflösung des Ostblocks streben gleich 10 neue Länder in die EU: 25 Staaten </a:t>
            </a:r>
            <a:br>
              <a:rPr lang="de-DE" dirty="0"/>
            </a:br>
            <a:r>
              <a:rPr lang="de-DE" dirty="0"/>
              <a:t>EE,LV, LI, PL, CZ, SK, HU, SL und  die Inseln CY, MT.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2BC72E6-4C20-46A8-9994-EE9EEB608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7822730-53B1-4942-A374-CA1BB604C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65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9630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Mehr Zusammenarbeit - die vier Freiheiten: Die EU ist jetzt wirtschaftlich eine friedliche Großmacht, </a:t>
            </a:r>
          </a:p>
          <a:p>
            <a:r>
              <a:rPr lang="de-DE" dirty="0"/>
              <a:t>hat mehr Bevölkerung als die USA und Russland zusammen, ist aber militärisch ein Zwerg.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A9D4DE6-7DA1-4BF3-AEA0-D282C4739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37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98A29FB-7659-4D5F-B452-7979E6A75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35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2185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Der eiserne Vorhang </a:t>
            </a:r>
          </a:p>
          <a:p>
            <a:r>
              <a:rPr lang="de-DE" b="1" dirty="0"/>
              <a:t>bis 1989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52429753-1C46-4BFB-9374-8BB3F4AE4C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572925"/>
              </p:ext>
            </p:extLst>
          </p:nvPr>
        </p:nvGraphicFramePr>
        <p:xfrm>
          <a:off x="3430300" y="397708"/>
          <a:ext cx="7686675" cy="621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0247400" imgH="8304480" progId="">
                  <p:embed/>
                </p:oleObj>
              </mc:Choice>
              <mc:Fallback>
                <p:oleObj r:id="rId4" imgW="10247400" imgH="8304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30300" y="397708"/>
                        <a:ext cx="7686675" cy="6219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2599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7835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25 + 3 = 28 Auch Rumänien, Bulgarien und Kroatien wollen dazugehören.</a:t>
            </a:r>
          </a:p>
          <a:p>
            <a:r>
              <a:rPr lang="de-DE" dirty="0"/>
              <a:t>Bisher war die EU hauptsächlich mit sich selbst und ihrem Wachstum beschäftigt, </a:t>
            </a:r>
          </a:p>
          <a:p>
            <a:r>
              <a:rPr lang="de-DE" dirty="0"/>
              <a:t>nun kommen viele Probleme von innen und außen.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F9A64EF-CA0E-40AF-B689-7BF50E731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99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7894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Auch die Ukrainer wollen die Demokratie für ihr Land und in die Sicherheit der EU.</a:t>
            </a:r>
          </a:p>
          <a:p>
            <a:r>
              <a:rPr lang="de-DE" dirty="0"/>
              <a:t>Andere Ukrainer begrüßen die Besetzung der Krim durch Russland.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E60BAD-D99C-45C7-868B-FD6BF6101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17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8427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Seit seiner Wahl 2010 zum Ministerpräsidenten wird Orbán vorgeworfen, </a:t>
            </a:r>
          </a:p>
          <a:p>
            <a:r>
              <a:rPr lang="de-DE" dirty="0"/>
              <a:t>die Menschenrechte in Ungarn systematisch einzuschränken. Die EU reagiert abwartend.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7CD0359-93A8-4D45-80E1-F5FA07044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21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6E04107-E2C8-496C-8369-2EC57D40E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65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856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Und wieder Krieg. Nicht in Europa, aber es betrifft uns doch. Wie sich die Bilder gleichen.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2556C6-DEF4-4112-83F5-8CF496C8A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73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475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Flüchtlingskrise wird nicht solidarisch gelöst.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77804F8-B0CB-444C-9BE4-A4C8AE4AD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128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8782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Italiener, Spanier und Griechen werden lange mit den Bootsflüchtlingen allein gelassen.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BA42E9D-0D6C-49B9-A9B5-E0204CE97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229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1790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Balkanroute.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05A667-40E3-4495-AB17-24058D085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384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2829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Europa verbarrikadiert sich.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EC9993-D092-4507-85D8-712936903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67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8537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Polen wird unter der PIS-Partei zum Problem für die rechtsstaatlichen Grundsätze der EU.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0552388-9553-4A47-B742-C74F8DA6A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037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8325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Das darf nicht wahr sein, die Briten sind RAUS. Nicht aus der WM, sondern aus der EU.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02E0B8-BC79-430A-83D9-CA219862E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8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739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Greta versucht die Weltöffentlichkeit wach zu rütteln, die EU wartet lieber ab.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7E4A6CF-7351-4E35-AAA9-5DCD700AD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51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9692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Ein unerwarteter Angriff auf unsere Gesundheit, die EU verhält sich solidarisch, aber nicht einheitlich.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DBB97B6-B509-48AA-83C3-4744049E7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377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EE1DA023-F66C-4BD4-AB61-1BC5F58B4418}"/>
              </a:ext>
            </a:extLst>
          </p:cNvPr>
          <p:cNvSpPr txBox="1"/>
          <p:nvPr/>
        </p:nvSpPr>
        <p:spPr>
          <a:xfrm>
            <a:off x="921545" y="5735782"/>
            <a:ext cx="6180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Ein Krieg außerhalb der EU mit vielen Auswirkungen auf die EU.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8A81F7-D167-448B-979B-9EF26D86E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4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69BF489-9DB2-4E27-B348-47D3C6AEA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53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D0333-81E5-4821-8DA0-1EF0173A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3309" y="309713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de-DE" sz="4400" dirty="0"/>
              <a:t>Eine bewegte und bewegende Geschichte</a:t>
            </a:r>
            <a:br>
              <a:rPr lang="de-DE" dirty="0"/>
            </a:br>
            <a:r>
              <a:rPr lang="de-DE" dirty="0"/>
              <a:t>Das war die Vergangenheit!</a:t>
            </a:r>
            <a:br>
              <a:rPr lang="de-DE" dirty="0"/>
            </a:br>
            <a:r>
              <a:rPr lang="de-DE" dirty="0"/>
              <a:t>Wie soll es weiter gehen?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48EFE88-1226-4828-8143-31413C90D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13747"/>
            <a:ext cx="9144000" cy="563562"/>
          </a:xfrm>
        </p:spPr>
        <p:txBody>
          <a:bodyPr/>
          <a:lstStyle/>
          <a:p>
            <a:r>
              <a:rPr lang="de-DE" dirty="0"/>
              <a:t>1957 - 2022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F4EB10EA-50F7-43DD-9FCE-1A363AF8BE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8" y="119062"/>
          <a:ext cx="3261601" cy="1771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F4EB10EA-50F7-43DD-9FCE-1A363AF8BE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8" y="119062"/>
                        <a:ext cx="3261601" cy="1771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6DC73E6E-7EBB-4ECC-B75E-8E0EB8185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73" y="416418"/>
            <a:ext cx="2954058" cy="10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358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DC73E6E-7EBB-4ECC-B75E-8E0EB8185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73" y="416418"/>
            <a:ext cx="2954058" cy="102653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A1A4AFC-DBC0-4395-BA3B-7DA8B6A90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476"/>
            <a:ext cx="12192000" cy="41167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DE933AC-56FE-48EC-B0FD-0E16E245D36F}"/>
              </a:ext>
            </a:extLst>
          </p:cNvPr>
          <p:cNvSpPr txBox="1"/>
          <p:nvPr/>
        </p:nvSpPr>
        <p:spPr>
          <a:xfrm>
            <a:off x="5985165" y="5669022"/>
            <a:ext cx="219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Was ist euch wichtig?</a:t>
            </a: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65A8394E-425B-4D01-BA91-898059BF69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777640" imgH="3136320" progId="">
                  <p:embed/>
                </p:oleObj>
              </mc:Choice>
              <mc:Fallback>
                <p:oleObj r:id="rId4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00660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FDE933AC-56FE-48EC-B0FD-0E16E245D36F}"/>
              </a:ext>
            </a:extLst>
          </p:cNvPr>
          <p:cNvSpPr txBox="1"/>
          <p:nvPr/>
        </p:nvSpPr>
        <p:spPr>
          <a:xfrm>
            <a:off x="4997718" y="2182505"/>
            <a:ext cx="219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Was ist euch wichtig?</a:t>
            </a: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65A8394E-425B-4D01-BA91-898059BF69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65A8394E-425B-4D01-BA91-898059BF69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9EDFC600-D7F0-430C-AFB9-BD27515F95EE}"/>
              </a:ext>
            </a:extLst>
          </p:cNvPr>
          <p:cNvSpPr txBox="1"/>
          <p:nvPr/>
        </p:nvSpPr>
        <p:spPr>
          <a:xfrm>
            <a:off x="1209605" y="2551837"/>
            <a:ext cx="2520000" cy="180000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Klimawandel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Umwelt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Gesundheit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Wirtschaft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Begegnung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8C749B2-8F35-4146-B5B7-1EC1610EE190}"/>
              </a:ext>
            </a:extLst>
          </p:cNvPr>
          <p:cNvSpPr txBox="1"/>
          <p:nvPr/>
        </p:nvSpPr>
        <p:spPr>
          <a:xfrm>
            <a:off x="3347558" y="3471630"/>
            <a:ext cx="2520000" cy="180000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Soziale Gerechtigkeit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Die EU in der Welt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Werte und Rechte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Rechtsstaatlichkeit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Bildung</a:t>
            </a:r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BA6BB12-6E59-4B63-914A-6BBE2481CF73}"/>
              </a:ext>
            </a:extLst>
          </p:cNvPr>
          <p:cNvSpPr txBox="1"/>
          <p:nvPr/>
        </p:nvSpPr>
        <p:spPr>
          <a:xfrm>
            <a:off x="5485511" y="4670594"/>
            <a:ext cx="2520000" cy="180000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Sicherheit und Schutz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Digitaler Wandel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Demokratie in Europa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Migration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/>
              <a:t>Familie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dirty="0"/>
          </a:p>
        </p:txBody>
      </p:sp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5BEDB204-E8EA-4587-AF4D-D7F6CA8A7A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187589"/>
              </p:ext>
            </p:extLst>
          </p:nvPr>
        </p:nvGraphicFramePr>
        <p:xfrm>
          <a:off x="8202244" y="1052457"/>
          <a:ext cx="339248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936200" imgH="12698280" progId="">
                  <p:embed/>
                </p:oleObj>
              </mc:Choice>
              <mc:Fallback>
                <p:oleObj r:id="rId4" imgW="7936200" imgH="12698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02244" y="1052457"/>
                        <a:ext cx="339248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6934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154" name="Picture 2">
            <a:extLst>
              <a:ext uri="{FF2B5EF4-FFF2-40B4-BE49-F238E27FC236}">
                <a16:creationId xmlns:a16="http://schemas.microsoft.com/office/drawing/2014/main" id="{E8B7DCF5-F4BC-4619-9A4D-9B47128BB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9825"/>
            <a:ext cx="12192000" cy="457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539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24D0F50-8295-401B-A7F5-F2FF1EEA0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99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20FD24E-3472-4FB6-9A6B-6F6F51560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63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009C295-3008-4135-96E0-8F1F4F31C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89" y="119062"/>
          <a:ext cx="1204912" cy="6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77640" imgH="3136320" progId="">
                  <p:embed/>
                </p:oleObj>
              </mc:Choice>
              <mc:Fallback>
                <p:oleObj r:id="rId2" imgW="5777640" imgH="313632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1009C295-3008-4135-96E0-8F1F4F31C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089" y="119062"/>
                        <a:ext cx="1204912" cy="6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28B1A31-FCA9-4B26-BFCB-49A3C82B2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13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836</Words>
  <Application>Microsoft Office PowerPoint</Application>
  <PresentationFormat>Breitbild</PresentationFormat>
  <Paragraphs>78</Paragraphs>
  <Slides>52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Wingdings</vt:lpstr>
      <vt:lpstr>Office</vt:lpstr>
      <vt:lpstr>Die Geschichte der Europäischen Union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Eine bewegte und bewegende Geschichte Das war die Vergangenheit! Wie soll es weiter gehen?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Geschichte der Europäischen Union</dc:title>
  <dc:creator>Susanne Gründler</dc:creator>
  <cp:lastModifiedBy>Susanne Gründler</cp:lastModifiedBy>
  <cp:revision>19</cp:revision>
  <dcterms:created xsi:type="dcterms:W3CDTF">2022-02-26T06:06:11Z</dcterms:created>
  <dcterms:modified xsi:type="dcterms:W3CDTF">2022-06-27T12:24:30Z</dcterms:modified>
</cp:coreProperties>
</file>