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57" r:id="rId3"/>
    <p:sldId id="260" r:id="rId4"/>
    <p:sldId id="261" r:id="rId5"/>
    <p:sldId id="265" r:id="rId6"/>
    <p:sldId id="266" r:id="rId7"/>
    <p:sldId id="267" r:id="rId8"/>
    <p:sldId id="268" r:id="rId9"/>
    <p:sldId id="269" r:id="rId10"/>
    <p:sldId id="270" r:id="rId11"/>
    <p:sldId id="271" r:id="rId12"/>
    <p:sldId id="272" r:id="rId13"/>
    <p:sldId id="273" r:id="rId14"/>
    <p:sldId id="274" r:id="rId15"/>
    <p:sldId id="275" r:id="rId16"/>
    <p:sldId id="318" r:id="rId17"/>
    <p:sldId id="276" r:id="rId18"/>
    <p:sldId id="277" r:id="rId19"/>
    <p:sldId id="298" r:id="rId20"/>
    <p:sldId id="306" r:id="rId21"/>
    <p:sldId id="303" r:id="rId22"/>
    <p:sldId id="305" r:id="rId23"/>
    <p:sldId id="317" r:id="rId24"/>
    <p:sldId id="279" r:id="rId25"/>
    <p:sldId id="304" r:id="rId26"/>
    <p:sldId id="278" r:id="rId27"/>
    <p:sldId id="280" r:id="rId28"/>
    <p:sldId id="281" r:id="rId29"/>
    <p:sldId id="282" r:id="rId30"/>
    <p:sldId id="283" r:id="rId31"/>
    <p:sldId id="284" r:id="rId32"/>
    <p:sldId id="308" r:id="rId33"/>
    <p:sldId id="289" r:id="rId34"/>
    <p:sldId id="294" r:id="rId35"/>
    <p:sldId id="285" r:id="rId36"/>
    <p:sldId id="286" r:id="rId37"/>
    <p:sldId id="287" r:id="rId38"/>
    <p:sldId id="288" r:id="rId39"/>
    <p:sldId id="290" r:id="rId40"/>
    <p:sldId id="291" r:id="rId41"/>
    <p:sldId id="292" r:id="rId42"/>
    <p:sldId id="293" r:id="rId43"/>
    <p:sldId id="295" r:id="rId44"/>
    <p:sldId id="309" r:id="rId45"/>
    <p:sldId id="321" r:id="rId46"/>
    <p:sldId id="319" r:id="rId47"/>
    <p:sldId id="299" r:id="rId48"/>
    <p:sldId id="301" r:id="rId49"/>
    <p:sldId id="320" r:id="rId50"/>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292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8134F-C87F-46CC-BA5E-AA734B3FF076}" type="datetimeFigureOut">
              <a:rPr lang="de-DE" smtClean="0"/>
              <a:t>06.05.2026</a:t>
            </a:fld>
            <a:endParaRPr lang="de-DE"/>
          </a:p>
        </p:txBody>
      </p:sp>
      <p:sp>
        <p:nvSpPr>
          <p:cNvPr id="4" name="Folienbildplatzhalter 3"/>
          <p:cNvSpPr>
            <a:spLocks noGrp="1" noRot="1" noChangeAspect="1"/>
          </p:cNvSpPr>
          <p:nvPr>
            <p:ph type="sldImg" idx="2"/>
          </p:nvPr>
        </p:nvSpPr>
        <p:spPr>
          <a:xfrm>
            <a:off x="2560638" y="1143000"/>
            <a:ext cx="17367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F90AE-9469-42FC-976B-EA595657E2DF}" type="slidenum">
              <a:rPr lang="de-DE" smtClean="0"/>
              <a:t>‹Nr.›</a:t>
            </a:fld>
            <a:endParaRPr lang="de-DE"/>
          </a:p>
        </p:txBody>
      </p:sp>
    </p:spTree>
    <p:extLst>
      <p:ext uri="{BB962C8B-B14F-4D97-AF65-F5344CB8AC3E}">
        <p14:creationId xmlns:p14="http://schemas.microsoft.com/office/powerpoint/2010/main" val="3316385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60638" y="1143000"/>
            <a:ext cx="1736725"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CEF90AE-9469-42FC-976B-EA595657E2DF}" type="slidenum">
              <a:rPr lang="de-DE" smtClean="0"/>
              <a:t>11</a:t>
            </a:fld>
            <a:endParaRPr lang="de-DE"/>
          </a:p>
        </p:txBody>
      </p:sp>
    </p:spTree>
    <p:extLst>
      <p:ext uri="{BB962C8B-B14F-4D97-AF65-F5344CB8AC3E}">
        <p14:creationId xmlns:p14="http://schemas.microsoft.com/office/powerpoint/2010/main" val="3887502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74536FB9-300C-4DF2-A85E-863CDF849732}" type="datetimeFigureOut">
              <a:rPr lang="de-DE" smtClean="0"/>
              <a:t>06.05.2026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25CBEE-3C2F-4FFD-86EA-452829D205F2}" type="slidenum">
              <a:rPr lang="de-DE" smtClean="0"/>
              <a:t>‹Nr.›</a:t>
            </a:fld>
            <a:endParaRPr lang="de-DE"/>
          </a:p>
        </p:txBody>
      </p:sp>
    </p:spTree>
    <p:extLst>
      <p:ext uri="{BB962C8B-B14F-4D97-AF65-F5344CB8AC3E}">
        <p14:creationId xmlns:p14="http://schemas.microsoft.com/office/powerpoint/2010/main" val="1761989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4536FB9-300C-4DF2-A85E-863CDF849732}" type="datetimeFigureOut">
              <a:rPr lang="de-DE" smtClean="0"/>
              <a:t>06.05.2026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25CBEE-3C2F-4FFD-86EA-452829D205F2}" type="slidenum">
              <a:rPr lang="de-DE" smtClean="0"/>
              <a:t>‹Nr.›</a:t>
            </a:fld>
            <a:endParaRPr lang="de-DE"/>
          </a:p>
        </p:txBody>
      </p:sp>
    </p:spTree>
    <p:extLst>
      <p:ext uri="{BB962C8B-B14F-4D97-AF65-F5344CB8AC3E}">
        <p14:creationId xmlns:p14="http://schemas.microsoft.com/office/powerpoint/2010/main" val="1263629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4536FB9-300C-4DF2-A85E-863CDF849732}" type="datetimeFigureOut">
              <a:rPr lang="de-DE" smtClean="0"/>
              <a:t>06.05.2026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25CBEE-3C2F-4FFD-86EA-452829D205F2}" type="slidenum">
              <a:rPr lang="de-DE" smtClean="0"/>
              <a:t>‹Nr.›</a:t>
            </a:fld>
            <a:endParaRPr lang="de-DE"/>
          </a:p>
        </p:txBody>
      </p:sp>
    </p:spTree>
    <p:extLst>
      <p:ext uri="{BB962C8B-B14F-4D97-AF65-F5344CB8AC3E}">
        <p14:creationId xmlns:p14="http://schemas.microsoft.com/office/powerpoint/2010/main" val="4149815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4536FB9-300C-4DF2-A85E-863CDF849732}" type="datetimeFigureOut">
              <a:rPr lang="de-DE" smtClean="0"/>
              <a:t>06.05.2026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25CBEE-3C2F-4FFD-86EA-452829D205F2}" type="slidenum">
              <a:rPr lang="de-DE" smtClean="0"/>
              <a:t>‹Nr.›</a:t>
            </a:fld>
            <a:endParaRPr lang="de-DE"/>
          </a:p>
        </p:txBody>
      </p:sp>
    </p:spTree>
    <p:extLst>
      <p:ext uri="{BB962C8B-B14F-4D97-AF65-F5344CB8AC3E}">
        <p14:creationId xmlns:p14="http://schemas.microsoft.com/office/powerpoint/2010/main" val="1198386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74536FB9-300C-4DF2-A85E-863CDF849732}" type="datetimeFigureOut">
              <a:rPr lang="de-DE" smtClean="0"/>
              <a:t>06.05.2026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25CBEE-3C2F-4FFD-86EA-452829D205F2}" type="slidenum">
              <a:rPr lang="de-DE" smtClean="0"/>
              <a:t>‹Nr.›</a:t>
            </a:fld>
            <a:endParaRPr lang="de-DE"/>
          </a:p>
        </p:txBody>
      </p:sp>
    </p:spTree>
    <p:extLst>
      <p:ext uri="{BB962C8B-B14F-4D97-AF65-F5344CB8AC3E}">
        <p14:creationId xmlns:p14="http://schemas.microsoft.com/office/powerpoint/2010/main" val="2165099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74536FB9-300C-4DF2-A85E-863CDF849732}" type="datetimeFigureOut">
              <a:rPr lang="de-DE" smtClean="0"/>
              <a:t>06.05.2026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125CBEE-3C2F-4FFD-86EA-452829D205F2}" type="slidenum">
              <a:rPr lang="de-DE" smtClean="0"/>
              <a:t>‹Nr.›</a:t>
            </a:fld>
            <a:endParaRPr lang="de-DE"/>
          </a:p>
        </p:txBody>
      </p:sp>
    </p:spTree>
    <p:extLst>
      <p:ext uri="{BB962C8B-B14F-4D97-AF65-F5344CB8AC3E}">
        <p14:creationId xmlns:p14="http://schemas.microsoft.com/office/powerpoint/2010/main" val="4029180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4453467"/>
            <a:ext cx="2901255" cy="655037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4453467"/>
            <a:ext cx="2915543" cy="655037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74536FB9-300C-4DF2-A85E-863CDF849732}" type="datetimeFigureOut">
              <a:rPr lang="de-DE" smtClean="0"/>
              <a:t>06.05.2026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125CBEE-3C2F-4FFD-86EA-452829D205F2}" type="slidenum">
              <a:rPr lang="de-DE" smtClean="0"/>
              <a:t>‹Nr.›</a:t>
            </a:fld>
            <a:endParaRPr lang="de-DE"/>
          </a:p>
        </p:txBody>
      </p:sp>
    </p:spTree>
    <p:extLst>
      <p:ext uri="{BB962C8B-B14F-4D97-AF65-F5344CB8AC3E}">
        <p14:creationId xmlns:p14="http://schemas.microsoft.com/office/powerpoint/2010/main" val="2914915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74536FB9-300C-4DF2-A85E-863CDF849732}" type="datetimeFigureOut">
              <a:rPr lang="de-DE" smtClean="0"/>
              <a:t>06.05.2026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125CBEE-3C2F-4FFD-86EA-452829D205F2}" type="slidenum">
              <a:rPr lang="de-DE" smtClean="0"/>
              <a:t>‹Nr.›</a:t>
            </a:fld>
            <a:endParaRPr lang="de-DE"/>
          </a:p>
        </p:txBody>
      </p:sp>
    </p:spTree>
    <p:extLst>
      <p:ext uri="{BB962C8B-B14F-4D97-AF65-F5344CB8AC3E}">
        <p14:creationId xmlns:p14="http://schemas.microsoft.com/office/powerpoint/2010/main" val="125843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36FB9-300C-4DF2-A85E-863CDF849732}" type="datetimeFigureOut">
              <a:rPr lang="de-DE" smtClean="0"/>
              <a:t>06.05.2026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125CBEE-3C2F-4FFD-86EA-452829D205F2}" type="slidenum">
              <a:rPr lang="de-DE" smtClean="0"/>
              <a:t>‹Nr.›</a:t>
            </a:fld>
            <a:endParaRPr lang="de-DE"/>
          </a:p>
        </p:txBody>
      </p:sp>
    </p:spTree>
    <p:extLst>
      <p:ext uri="{BB962C8B-B14F-4D97-AF65-F5344CB8AC3E}">
        <p14:creationId xmlns:p14="http://schemas.microsoft.com/office/powerpoint/2010/main" val="602606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74536FB9-300C-4DF2-A85E-863CDF849732}" type="datetimeFigureOut">
              <a:rPr lang="de-DE" smtClean="0"/>
              <a:t>06.05.2026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125CBEE-3C2F-4FFD-86EA-452829D205F2}" type="slidenum">
              <a:rPr lang="de-DE" smtClean="0"/>
              <a:t>‹Nr.›</a:t>
            </a:fld>
            <a:endParaRPr lang="de-DE"/>
          </a:p>
        </p:txBody>
      </p:sp>
    </p:spTree>
    <p:extLst>
      <p:ext uri="{BB962C8B-B14F-4D97-AF65-F5344CB8AC3E}">
        <p14:creationId xmlns:p14="http://schemas.microsoft.com/office/powerpoint/2010/main" val="1009649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74536FB9-300C-4DF2-A85E-863CDF849732}" type="datetimeFigureOut">
              <a:rPr lang="de-DE" smtClean="0"/>
              <a:t>06.05.2026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125CBEE-3C2F-4FFD-86EA-452829D205F2}" type="slidenum">
              <a:rPr lang="de-DE" smtClean="0"/>
              <a:t>‹Nr.›</a:t>
            </a:fld>
            <a:endParaRPr lang="de-DE"/>
          </a:p>
        </p:txBody>
      </p:sp>
    </p:spTree>
    <p:extLst>
      <p:ext uri="{BB962C8B-B14F-4D97-AF65-F5344CB8AC3E}">
        <p14:creationId xmlns:p14="http://schemas.microsoft.com/office/powerpoint/2010/main" val="41955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74536FB9-300C-4DF2-A85E-863CDF849732}" type="datetimeFigureOut">
              <a:rPr lang="de-DE" smtClean="0"/>
              <a:t>06.05.2026</a:t>
            </a:fld>
            <a:endParaRPr lang="de-DE"/>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E125CBEE-3C2F-4FFD-86EA-452829D205F2}" type="slidenum">
              <a:rPr lang="de-DE" smtClean="0"/>
              <a:t>‹Nr.›</a:t>
            </a:fld>
            <a:endParaRPr lang="de-DE"/>
          </a:p>
        </p:txBody>
      </p:sp>
    </p:spTree>
    <p:extLst>
      <p:ext uri="{BB962C8B-B14F-4D97-AF65-F5344CB8AC3E}">
        <p14:creationId xmlns:p14="http://schemas.microsoft.com/office/powerpoint/2010/main" val="344245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de.wikipedia.org/wiki/Singende_Revolutio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grin.com/document/105673"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de.wikipedia.org/wiki/Eurozon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oleObject" Target="../embeddings/oleObject4.bin"/><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D0333-81E5-4821-8DA0-1EF0173A1394}"/>
              </a:ext>
            </a:extLst>
          </p:cNvPr>
          <p:cNvSpPr>
            <a:spLocks noGrp="1"/>
          </p:cNvSpPr>
          <p:nvPr>
            <p:ph type="ctrTitle"/>
          </p:nvPr>
        </p:nvSpPr>
        <p:spPr>
          <a:xfrm>
            <a:off x="1355271" y="4319248"/>
            <a:ext cx="4294415" cy="2387600"/>
          </a:xfrm>
        </p:spPr>
        <p:txBody>
          <a:bodyPr/>
          <a:lstStyle/>
          <a:p>
            <a:r>
              <a:rPr lang="de-DE" b="1" dirty="0"/>
              <a:t>Die Geschichte </a:t>
            </a:r>
            <a:br>
              <a:rPr lang="de-DE" b="1" dirty="0"/>
            </a:br>
            <a:r>
              <a:rPr lang="de-DE" b="1" dirty="0"/>
              <a:t>der Europäischen </a:t>
            </a:r>
            <a:br>
              <a:rPr lang="de-DE" b="1" dirty="0"/>
            </a:br>
            <a:r>
              <a:rPr lang="de-DE" b="1" dirty="0"/>
              <a:t>Union</a:t>
            </a:r>
          </a:p>
        </p:txBody>
      </p:sp>
      <p:sp>
        <p:nvSpPr>
          <p:cNvPr id="3" name="Untertitel 2">
            <a:extLst>
              <a:ext uri="{FF2B5EF4-FFF2-40B4-BE49-F238E27FC236}">
                <a16:creationId xmlns:a16="http://schemas.microsoft.com/office/drawing/2014/main" id="{848EFE88-1226-4828-8143-31413C90D22C}"/>
              </a:ext>
            </a:extLst>
          </p:cNvPr>
          <p:cNvSpPr>
            <a:spLocks noGrp="1"/>
          </p:cNvSpPr>
          <p:nvPr>
            <p:ph type="subTitle" idx="1"/>
          </p:nvPr>
        </p:nvSpPr>
        <p:spPr>
          <a:xfrm>
            <a:off x="930728" y="3763271"/>
            <a:ext cx="5143500" cy="2943577"/>
          </a:xfrm>
        </p:spPr>
        <p:txBody>
          <a:bodyPr/>
          <a:lstStyle/>
          <a:p>
            <a:r>
              <a:rPr lang="de-DE" dirty="0"/>
              <a:t>1957 - 2026</a:t>
            </a:r>
          </a:p>
        </p:txBody>
      </p:sp>
      <p:pic>
        <p:nvPicPr>
          <p:cNvPr id="7" name="Grafik 6">
            <a:extLst>
              <a:ext uri="{FF2B5EF4-FFF2-40B4-BE49-F238E27FC236}">
                <a16:creationId xmlns:a16="http://schemas.microsoft.com/office/drawing/2014/main" id="{6DC73E6E-7EBB-4ECC-B75E-8E0EB8185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543" y="242247"/>
            <a:ext cx="2954058" cy="1026536"/>
          </a:xfrm>
          <a:prstGeom prst="rect">
            <a:avLst/>
          </a:prstGeom>
        </p:spPr>
      </p:pic>
      <p:pic>
        <p:nvPicPr>
          <p:cNvPr id="5" name="Grafik 4">
            <a:extLst>
              <a:ext uri="{FF2B5EF4-FFF2-40B4-BE49-F238E27FC236}">
                <a16:creationId xmlns:a16="http://schemas.microsoft.com/office/drawing/2014/main" id="{6929E607-AC74-CAD7-7797-08D69FE55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30" y="1268783"/>
            <a:ext cx="3956990" cy="1026536"/>
          </a:xfrm>
          <a:prstGeom prst="rect">
            <a:avLst/>
          </a:prstGeom>
        </p:spPr>
      </p:pic>
    </p:spTree>
    <p:extLst>
      <p:ext uri="{BB962C8B-B14F-4D97-AF65-F5344CB8AC3E}">
        <p14:creationId xmlns:p14="http://schemas.microsoft.com/office/powerpoint/2010/main" val="1522900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228600" y="6611300"/>
            <a:ext cx="6384472" cy="1569660"/>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Es ist auch Aufbruchstimmung In den osteuropäischen Ländern. Die jungen Leute wollen mehr Demokratie, dagegen setzt die Sowjetunion Panzer ein. </a:t>
            </a:r>
          </a:p>
        </p:txBody>
      </p:sp>
      <p:pic>
        <p:nvPicPr>
          <p:cNvPr id="3" name="Grafik 2">
            <a:extLst>
              <a:ext uri="{FF2B5EF4-FFF2-40B4-BE49-F238E27FC236}">
                <a16:creationId xmlns:a16="http://schemas.microsoft.com/office/drawing/2014/main" id="{9E30116F-6A37-43CE-BCCD-C8CEC6FDB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8" y="4191001"/>
            <a:ext cx="6914605" cy="2160814"/>
          </a:xfrm>
          <a:prstGeom prst="rect">
            <a:avLst/>
          </a:prstGeom>
        </p:spPr>
      </p:pic>
    </p:spTree>
    <p:extLst>
      <p:ext uri="{BB962C8B-B14F-4D97-AF65-F5344CB8AC3E}">
        <p14:creationId xmlns:p14="http://schemas.microsoft.com/office/powerpoint/2010/main" val="2306919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261257" y="6789181"/>
            <a:ext cx="6158304" cy="3416320"/>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Im Westen macht der gemeinsame wirtschaftliche Aufschwung es möglich: immer mehr junge Leute gehen auf Reisen.</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Sie wollen die anderen jungen Europäer näher kennenlernen und dem Wahlspruch der europäischen Gemeinschaft </a:t>
            </a:r>
            <a:br>
              <a:rPr lang="de-DE" sz="2400" dirty="0">
                <a:latin typeface="Arial" panose="020B0604020202020204" pitchFamily="34" charset="0"/>
                <a:cs typeface="Arial" panose="020B0604020202020204" pitchFamily="34" charset="0"/>
              </a:rPr>
            </a:br>
            <a:r>
              <a:rPr lang="de-DE" sz="2400" b="1" i="1" dirty="0">
                <a:latin typeface="Arial" panose="020B0604020202020204" pitchFamily="34" charset="0"/>
                <a:cs typeface="Arial" panose="020B0604020202020204" pitchFamily="34" charset="0"/>
              </a:rPr>
              <a:t>               „In Vielfalt geeint“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auf den Grund gehen. . </a:t>
            </a:r>
          </a:p>
        </p:txBody>
      </p:sp>
      <p:pic>
        <p:nvPicPr>
          <p:cNvPr id="4" name="Grafik 3">
            <a:extLst>
              <a:ext uri="{FF2B5EF4-FFF2-40B4-BE49-F238E27FC236}">
                <a16:creationId xmlns:a16="http://schemas.microsoft.com/office/drawing/2014/main" id="{2C76BA54-EC90-4729-8897-B7A8C1F6E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5" y="4191000"/>
            <a:ext cx="7118006" cy="2224377"/>
          </a:xfrm>
          <a:prstGeom prst="rect">
            <a:avLst/>
          </a:prstGeom>
        </p:spPr>
      </p:pic>
      <p:pic>
        <p:nvPicPr>
          <p:cNvPr id="17420" name="Picture 12">
            <a:extLst>
              <a:ext uri="{FF2B5EF4-FFF2-40B4-BE49-F238E27FC236}">
                <a16:creationId xmlns:a16="http://schemas.microsoft.com/office/drawing/2014/main" id="{5411DA13-B17F-4B37-BACA-58CA5FA82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826635"/>
            <a:ext cx="2990561" cy="299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24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522513" y="6888301"/>
            <a:ext cx="5747657" cy="230832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Erst 16 Jahre nach der Gründung kommt es zur ersten Erweiterung: </a:t>
            </a:r>
          </a:p>
          <a:p>
            <a:r>
              <a:rPr lang="de-DE" sz="2400" dirty="0">
                <a:latin typeface="Arial" panose="020B0604020202020204" pitchFamily="34" charset="0"/>
                <a:cs typeface="Arial" panose="020B0604020202020204" pitchFamily="34" charset="0"/>
              </a:rPr>
              <a:t>UK, IR, und DK wollen in der Gemeinschaft mitmachen. </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Jetzt sind es 9 Länder. </a:t>
            </a:r>
          </a:p>
        </p:txBody>
      </p:sp>
      <p:pic>
        <p:nvPicPr>
          <p:cNvPr id="3" name="Grafik 2">
            <a:extLst>
              <a:ext uri="{FF2B5EF4-FFF2-40B4-BE49-F238E27FC236}">
                <a16:creationId xmlns:a16="http://schemas.microsoft.com/office/drawing/2014/main" id="{E838B9DA-BB5D-42EA-84F2-B10AA2D01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8" y="4191001"/>
            <a:ext cx="6914605" cy="2160814"/>
          </a:xfrm>
          <a:prstGeom prst="rect">
            <a:avLst/>
          </a:prstGeom>
        </p:spPr>
      </p:pic>
    </p:spTree>
    <p:extLst>
      <p:ext uri="{BB962C8B-B14F-4D97-AF65-F5344CB8AC3E}">
        <p14:creationId xmlns:p14="http://schemas.microsoft.com/office/powerpoint/2010/main" val="137551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181317" y="7504710"/>
            <a:ext cx="6105183"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Die 70er Jahre stehen im Zeichen der Demokratisierung. Eine Diktatur nach der anderen wird gestürzt.</a:t>
            </a:r>
          </a:p>
        </p:txBody>
      </p:sp>
      <p:pic>
        <p:nvPicPr>
          <p:cNvPr id="4" name="Grafik 3">
            <a:extLst>
              <a:ext uri="{FF2B5EF4-FFF2-40B4-BE49-F238E27FC236}">
                <a16:creationId xmlns:a16="http://schemas.microsoft.com/office/drawing/2014/main" id="{0CCECAEB-047B-4FF8-8646-6A82DAE0D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4436"/>
            <a:ext cx="6912431" cy="2160135"/>
          </a:xfrm>
          <a:prstGeom prst="rect">
            <a:avLst/>
          </a:prstGeom>
        </p:spPr>
      </p:pic>
    </p:spTree>
    <p:extLst>
      <p:ext uri="{BB962C8B-B14F-4D97-AF65-F5344CB8AC3E}">
        <p14:creationId xmlns:p14="http://schemas.microsoft.com/office/powerpoint/2010/main" val="2602416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691283-7968-4906-9F81-C798128E9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8" y="4191000"/>
            <a:ext cx="6966857" cy="2177143"/>
          </a:xfrm>
          <a:prstGeom prst="rect">
            <a:avLst/>
          </a:prstGeom>
        </p:spPr>
      </p:pic>
      <p:pic>
        <p:nvPicPr>
          <p:cNvPr id="4" name="Grafik 3">
            <a:extLst>
              <a:ext uri="{FF2B5EF4-FFF2-40B4-BE49-F238E27FC236}">
                <a16:creationId xmlns:a16="http://schemas.microsoft.com/office/drawing/2014/main" id="{77B1203B-48AC-4616-88F8-9D9871ED7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8" y="6721928"/>
            <a:ext cx="6966858" cy="2177143"/>
          </a:xfrm>
          <a:prstGeom prst="rect">
            <a:avLst/>
          </a:prstGeom>
        </p:spPr>
      </p:pic>
      <p:sp>
        <p:nvSpPr>
          <p:cNvPr id="2" name="Textfeld 1">
            <a:extLst>
              <a:ext uri="{FF2B5EF4-FFF2-40B4-BE49-F238E27FC236}">
                <a16:creationId xmlns:a16="http://schemas.microsoft.com/office/drawing/2014/main" id="{5C6EF32C-6ECA-90D1-A0A2-5A40C800011F}"/>
              </a:ext>
            </a:extLst>
          </p:cNvPr>
          <p:cNvSpPr txBox="1"/>
          <p:nvPr/>
        </p:nvSpPr>
        <p:spPr>
          <a:xfrm>
            <a:off x="3265714" y="7329411"/>
            <a:ext cx="3592286" cy="1569660"/>
          </a:xfrm>
          <a:prstGeom prst="rect">
            <a:avLst/>
          </a:prstGeom>
          <a:solidFill>
            <a:schemeClr val="bg1"/>
          </a:solidFill>
        </p:spPr>
        <p:txBody>
          <a:bodyPr wrap="square" rtlCol="0">
            <a:spAutoFit/>
          </a:bodyPr>
          <a:lstStyle/>
          <a:p>
            <a:pPr algn="r"/>
            <a:endParaRPr lang="de-DE" sz="2400" b="1" dirty="0"/>
          </a:p>
          <a:p>
            <a:pPr algn="r"/>
            <a:r>
              <a:rPr lang="de-DE" sz="2400" b="1" dirty="0"/>
              <a:t>Spanien 1975: </a:t>
            </a:r>
          </a:p>
          <a:p>
            <a:pPr algn="r"/>
            <a:r>
              <a:rPr lang="de-DE" sz="2400" b="1" dirty="0"/>
              <a:t>Franco geht </a:t>
            </a:r>
            <a:br>
              <a:rPr lang="de-DE" sz="2400" b="1" dirty="0"/>
            </a:br>
            <a:r>
              <a:rPr lang="de-DE" sz="2400" b="1" dirty="0"/>
              <a:t>die Demokratie kommt</a:t>
            </a:r>
          </a:p>
        </p:txBody>
      </p:sp>
    </p:spTree>
    <p:extLst>
      <p:ext uri="{BB962C8B-B14F-4D97-AF65-F5344CB8AC3E}">
        <p14:creationId xmlns:p14="http://schemas.microsoft.com/office/powerpoint/2010/main" val="2849669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393588" y="6851568"/>
            <a:ext cx="6203155" cy="1938992"/>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Im Osten tut sich was: die Werftarbeiter in Danzig, Polen, streiken und stecken das ganze Land mit ihrer Aufbruchstimmung an. Aber es dauert noch ein weiteres Jahrzehnt bis sich die Machtverhältnisse ändern.</a:t>
            </a:r>
          </a:p>
        </p:txBody>
      </p:sp>
      <p:pic>
        <p:nvPicPr>
          <p:cNvPr id="4" name="Grafik 3">
            <a:extLst>
              <a:ext uri="{FF2B5EF4-FFF2-40B4-BE49-F238E27FC236}">
                <a16:creationId xmlns:a16="http://schemas.microsoft.com/office/drawing/2014/main" id="{1B7A234B-3CE7-4E31-9BBC-22A48954D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1"/>
            <a:ext cx="6862354" cy="2144486"/>
          </a:xfrm>
          <a:prstGeom prst="rect">
            <a:avLst/>
          </a:prstGeom>
        </p:spPr>
      </p:pic>
    </p:spTree>
    <p:extLst>
      <p:ext uri="{BB962C8B-B14F-4D97-AF65-F5344CB8AC3E}">
        <p14:creationId xmlns:p14="http://schemas.microsoft.com/office/powerpoint/2010/main" val="2065100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0AD1D6-5A1F-0328-F146-D27843B2C382}"/>
              </a:ext>
            </a:extLst>
          </p:cNvPr>
          <p:cNvSpPr>
            <a:spLocks noGrp="1"/>
          </p:cNvSpPr>
          <p:nvPr>
            <p:ph type="title"/>
          </p:nvPr>
        </p:nvSpPr>
        <p:spPr/>
        <p:txBody>
          <a:bodyPr/>
          <a:lstStyle/>
          <a:p>
            <a:r>
              <a:rPr lang="de-DE" dirty="0"/>
              <a:t>Das Schengener Abkommen </a:t>
            </a:r>
            <a:br>
              <a:rPr lang="de-DE" dirty="0"/>
            </a:br>
            <a:r>
              <a:rPr lang="de-DE" dirty="0"/>
              <a:t>wird 40 Jahre alt</a:t>
            </a:r>
            <a:br>
              <a:rPr lang="de-DE" dirty="0"/>
            </a:br>
            <a:endParaRPr lang="de-DE" dirty="0"/>
          </a:p>
        </p:txBody>
      </p:sp>
      <p:pic>
        <p:nvPicPr>
          <p:cNvPr id="5" name="Grafik 4">
            <a:extLst>
              <a:ext uri="{FF2B5EF4-FFF2-40B4-BE49-F238E27FC236}">
                <a16:creationId xmlns:a16="http://schemas.microsoft.com/office/drawing/2014/main" id="{31D8ECCB-FC4D-5745-C4A5-4E35D1A50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2476500"/>
            <a:ext cx="6604000" cy="7239000"/>
          </a:xfrm>
          <a:prstGeom prst="rect">
            <a:avLst/>
          </a:prstGeom>
        </p:spPr>
      </p:pic>
      <p:sp>
        <p:nvSpPr>
          <p:cNvPr id="6" name="Rechteck 5">
            <a:extLst>
              <a:ext uri="{FF2B5EF4-FFF2-40B4-BE49-F238E27FC236}">
                <a16:creationId xmlns:a16="http://schemas.microsoft.com/office/drawing/2014/main" id="{C618BEF5-37BD-1B91-B71C-8E8F76F6AEAE}"/>
              </a:ext>
            </a:extLst>
          </p:cNvPr>
          <p:cNvSpPr/>
          <p:nvPr/>
        </p:nvSpPr>
        <p:spPr>
          <a:xfrm>
            <a:off x="127000" y="5045529"/>
            <a:ext cx="3644900" cy="669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2F113740-A76A-5548-E21B-3247ADAF6207}"/>
              </a:ext>
            </a:extLst>
          </p:cNvPr>
          <p:cNvSpPr txBox="1"/>
          <p:nvPr/>
        </p:nvSpPr>
        <p:spPr>
          <a:xfrm>
            <a:off x="471488" y="10368643"/>
            <a:ext cx="5774017" cy="646331"/>
          </a:xfrm>
          <a:prstGeom prst="rect">
            <a:avLst/>
          </a:prstGeom>
          <a:noFill/>
        </p:spPr>
        <p:txBody>
          <a:bodyPr wrap="none" rtlCol="0">
            <a:spAutoFit/>
          </a:bodyPr>
          <a:lstStyle/>
          <a:p>
            <a:r>
              <a:rPr lang="de-DE" dirty="0"/>
              <a:t>Allerdings halten sich gerade 10 europäische Staaten nicht </a:t>
            </a:r>
            <a:br>
              <a:rPr lang="de-DE" dirty="0"/>
            </a:br>
            <a:r>
              <a:rPr lang="de-DE" dirty="0"/>
              <a:t>an das Abkommen, weil die Migrationspolitik umstritten ist.</a:t>
            </a:r>
          </a:p>
        </p:txBody>
      </p:sp>
    </p:spTree>
    <p:extLst>
      <p:ext uri="{BB962C8B-B14F-4D97-AF65-F5344CB8AC3E}">
        <p14:creationId xmlns:p14="http://schemas.microsoft.com/office/powerpoint/2010/main" val="4137559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261258" y="7511142"/>
            <a:ext cx="6286500" cy="3416320"/>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Fast dreißig Jahre nach dem Start der europäischen Gemeinschaft und endlich mit demokratischen Regierungen kommen drei südeuropäische Länder dazu: </a:t>
            </a:r>
          </a:p>
          <a:p>
            <a:r>
              <a:rPr lang="de-DE" sz="2400" dirty="0">
                <a:latin typeface="Arial" panose="020B0604020202020204" pitchFamily="34" charset="0"/>
                <a:cs typeface="Arial" panose="020B0604020202020204" pitchFamily="34" charset="0"/>
              </a:rPr>
              <a:t>GR, PT und ES. Die Wirtschaft aller drei Länder profitiert massiv von dem großen Markt der Gemeinschaft.</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Nun sind es 12 Staaten. </a:t>
            </a:r>
          </a:p>
        </p:txBody>
      </p:sp>
      <p:pic>
        <p:nvPicPr>
          <p:cNvPr id="7" name="Grafik 6">
            <a:extLst>
              <a:ext uri="{FF2B5EF4-FFF2-40B4-BE49-F238E27FC236}">
                <a16:creationId xmlns:a16="http://schemas.microsoft.com/office/drawing/2014/main" id="{85CBE865-3A08-4803-BD37-CB0FF1D3B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4437"/>
            <a:ext cx="6755679" cy="2111150"/>
          </a:xfrm>
          <a:prstGeom prst="rect">
            <a:avLst/>
          </a:prstGeom>
        </p:spPr>
      </p:pic>
    </p:spTree>
    <p:extLst>
      <p:ext uri="{BB962C8B-B14F-4D97-AF65-F5344CB8AC3E}">
        <p14:creationId xmlns:p14="http://schemas.microsoft.com/office/powerpoint/2010/main" val="612297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522513" y="6760029"/>
            <a:ext cx="5339443" cy="2677656"/>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Das Bildungsprogramm der EU: Erasmus ist teuer, aber gut! Die Jugend Europas lernt sich besser kennen. Nächstes Jahr wird es 40 Jahre alt. Es hat viel dazu beigetragen, dass sich die jüngere Generation als EU-Bürger versteht. </a:t>
            </a:r>
          </a:p>
        </p:txBody>
      </p:sp>
      <p:graphicFrame>
        <p:nvGraphicFramePr>
          <p:cNvPr id="2" name="Objekt 1">
            <a:extLst>
              <a:ext uri="{FF2B5EF4-FFF2-40B4-BE49-F238E27FC236}">
                <a16:creationId xmlns:a16="http://schemas.microsoft.com/office/drawing/2014/main" id="{427F6F7E-49FE-4FD7-9046-9557257DCA33}"/>
              </a:ext>
            </a:extLst>
          </p:cNvPr>
          <p:cNvGraphicFramePr>
            <a:graphicFrameLocks noChangeAspect="1"/>
          </p:cNvGraphicFramePr>
          <p:nvPr>
            <p:extLst>
              <p:ext uri="{D42A27DB-BD31-4B8C-83A1-F6EECF244321}">
                <p14:modId xmlns:p14="http://schemas.microsoft.com/office/powerpoint/2010/main" val="2645512970"/>
              </p:ext>
            </p:extLst>
          </p:nvPr>
        </p:nvGraphicFramePr>
        <p:xfrm>
          <a:off x="0" y="4193781"/>
          <a:ext cx="6866333" cy="2141705"/>
        </p:xfrm>
        <a:graphic>
          <a:graphicData uri="http://schemas.openxmlformats.org/presentationml/2006/ole">
            <mc:AlternateContent xmlns:mc="http://schemas.openxmlformats.org/markup-compatibility/2006">
              <mc:Choice xmlns:v="urn:schemas-microsoft-com:vml" Requires="v">
                <p:oleObj r:id="rId2" imgW="21333240" imgH="6666480" progId="">
                  <p:embed/>
                </p:oleObj>
              </mc:Choice>
              <mc:Fallback>
                <p:oleObj r:id="rId2" imgW="21333240" imgH="6666480" progId="">
                  <p:embed/>
                  <p:pic>
                    <p:nvPicPr>
                      <p:cNvPr id="0" name=""/>
                      <p:cNvPicPr/>
                      <p:nvPr/>
                    </p:nvPicPr>
                    <p:blipFill>
                      <a:blip r:embed="rId3"/>
                      <a:stretch>
                        <a:fillRect/>
                      </a:stretch>
                    </p:blipFill>
                    <p:spPr>
                      <a:xfrm>
                        <a:off x="0" y="4193781"/>
                        <a:ext cx="6866333" cy="2141705"/>
                      </a:xfrm>
                      <a:prstGeom prst="rect">
                        <a:avLst/>
                      </a:prstGeom>
                    </p:spPr>
                  </p:pic>
                </p:oleObj>
              </mc:Fallback>
            </mc:AlternateContent>
          </a:graphicData>
        </a:graphic>
      </p:graphicFrame>
    </p:spTree>
    <p:extLst>
      <p:ext uri="{BB962C8B-B14F-4D97-AF65-F5344CB8AC3E}">
        <p14:creationId xmlns:p14="http://schemas.microsoft.com/office/powerpoint/2010/main" val="528308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179614" y="8196943"/>
            <a:ext cx="6351815" cy="2677656"/>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Als „Singende Revolution“ wird die Periode der nationalen Bewegungen im Baltikum 1987 bis 1991 und des gewaltlosen Kampfes um die Wiedererlangung der staatlichen Unabhängigkeit bezeichnet. </a:t>
            </a:r>
          </a:p>
          <a:p>
            <a:r>
              <a:rPr lang="de-DE" sz="2400" dirty="0">
                <a:latin typeface="Arial" panose="020B0604020202020204" pitchFamily="34" charset="0"/>
                <a:cs typeface="Arial" panose="020B0604020202020204" pitchFamily="34" charset="0"/>
                <a:hlinkClick r:id="rId2"/>
              </a:rPr>
              <a:t>https://de.wikipedia.org/wiki/Singende_Revolution</a:t>
            </a:r>
            <a:r>
              <a:rPr lang="de-DE" sz="2400" dirty="0">
                <a:latin typeface="Arial" panose="020B0604020202020204" pitchFamily="34" charset="0"/>
                <a:cs typeface="Arial" panose="020B0604020202020204" pitchFamily="34" charset="0"/>
              </a:rPr>
              <a:t> </a:t>
            </a:r>
          </a:p>
        </p:txBody>
      </p:sp>
      <p:pic>
        <p:nvPicPr>
          <p:cNvPr id="45069" name="Picture 13">
            <a:extLst>
              <a:ext uri="{FF2B5EF4-FFF2-40B4-BE49-F238E27FC236}">
                <a16:creationId xmlns:a16="http://schemas.microsoft.com/office/drawing/2014/main" id="{37E290B0-29ED-4AFC-9512-B217072F4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4" y="3214255"/>
            <a:ext cx="6910698" cy="4607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56970D3-85C7-416B-AFAA-C9BCEDDCA6DC}"/>
              </a:ext>
            </a:extLst>
          </p:cNvPr>
          <p:cNvSpPr txBox="1"/>
          <p:nvPr/>
        </p:nvSpPr>
        <p:spPr>
          <a:xfrm>
            <a:off x="4489091" y="3318165"/>
            <a:ext cx="1120820" cy="646331"/>
          </a:xfrm>
          <a:prstGeom prst="rect">
            <a:avLst/>
          </a:prstGeom>
          <a:noFill/>
        </p:spPr>
        <p:txBody>
          <a:bodyPr wrap="none" rtlCol="0">
            <a:spAutoFit/>
          </a:bodyPr>
          <a:lstStyle/>
          <a:p>
            <a:r>
              <a:rPr lang="de-DE" sz="3600" dirty="0"/>
              <a:t>1989</a:t>
            </a:r>
          </a:p>
        </p:txBody>
      </p:sp>
    </p:spTree>
    <p:extLst>
      <p:ext uri="{BB962C8B-B14F-4D97-AF65-F5344CB8AC3E}">
        <p14:creationId xmlns:p14="http://schemas.microsoft.com/office/powerpoint/2010/main" val="990187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C8D8901-F349-4AA6-B128-39C6625AC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1"/>
            <a:ext cx="6862354" cy="2144486"/>
          </a:xfrm>
          <a:prstGeom prst="rect">
            <a:avLst/>
          </a:prstGeom>
        </p:spPr>
      </p:pic>
      <p:pic>
        <p:nvPicPr>
          <p:cNvPr id="3" name="Grafik 2">
            <a:extLst>
              <a:ext uri="{FF2B5EF4-FFF2-40B4-BE49-F238E27FC236}">
                <a16:creationId xmlns:a16="http://schemas.microsoft.com/office/drawing/2014/main" id="{802353A6-2D10-4B30-91AC-7B2B168EC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98771"/>
            <a:ext cx="6862352" cy="2144485"/>
          </a:xfrm>
          <a:prstGeom prst="rect">
            <a:avLst/>
          </a:prstGeom>
        </p:spPr>
      </p:pic>
      <p:pic>
        <p:nvPicPr>
          <p:cNvPr id="4" name="Grafik 3">
            <a:extLst>
              <a:ext uri="{FF2B5EF4-FFF2-40B4-BE49-F238E27FC236}">
                <a16:creationId xmlns:a16="http://schemas.microsoft.com/office/drawing/2014/main" id="{76E04107-E2C8-496C-8369-2EC57D40E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806540"/>
            <a:ext cx="6862352" cy="2144485"/>
          </a:xfrm>
          <a:prstGeom prst="rect">
            <a:avLst/>
          </a:prstGeom>
        </p:spPr>
      </p:pic>
      <p:sp>
        <p:nvSpPr>
          <p:cNvPr id="2" name="Textfeld 1">
            <a:extLst>
              <a:ext uri="{FF2B5EF4-FFF2-40B4-BE49-F238E27FC236}">
                <a16:creationId xmlns:a16="http://schemas.microsoft.com/office/drawing/2014/main" id="{FE6DE0FC-F9D3-65D0-F41B-21E0D8E18314}"/>
              </a:ext>
            </a:extLst>
          </p:cNvPr>
          <p:cNvSpPr txBox="1"/>
          <p:nvPr/>
        </p:nvSpPr>
        <p:spPr>
          <a:xfrm>
            <a:off x="1420586" y="1812471"/>
            <a:ext cx="3732304" cy="461665"/>
          </a:xfrm>
          <a:prstGeom prst="rect">
            <a:avLst/>
          </a:prstGeom>
          <a:noFill/>
        </p:spPr>
        <p:txBody>
          <a:bodyPr wrap="none" rtlCol="0">
            <a:spAutoFit/>
          </a:bodyPr>
          <a:lstStyle/>
          <a:p>
            <a:r>
              <a:rPr lang="de-DE" sz="2400" dirty="0"/>
              <a:t>Die Situation in Europa 1945</a:t>
            </a:r>
          </a:p>
        </p:txBody>
      </p:sp>
    </p:spTree>
    <p:extLst>
      <p:ext uri="{BB962C8B-B14F-4D97-AF65-F5344CB8AC3E}">
        <p14:creationId xmlns:p14="http://schemas.microsoft.com/office/powerpoint/2010/main" val="835291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504123" y="7814953"/>
            <a:ext cx="6057107" cy="1384995"/>
          </a:xfrm>
          <a:prstGeom prst="rect">
            <a:avLst/>
          </a:prstGeom>
          <a:noFill/>
        </p:spPr>
        <p:txBody>
          <a:bodyPr wrap="none" rtlCol="0">
            <a:spAutoFit/>
          </a:bodyPr>
          <a:lstStyle/>
          <a:p>
            <a:r>
              <a:rPr lang="de-DE" sz="3600" dirty="0" err="1">
                <a:latin typeface="Arial" panose="020B0604020202020204" pitchFamily="34" charset="0"/>
                <a:cs typeface="Arial" panose="020B0604020202020204" pitchFamily="34" charset="0"/>
              </a:rPr>
              <a:t>Waahnsinn</a:t>
            </a:r>
            <a:r>
              <a:rPr lang="de-DE" sz="3600" dirty="0">
                <a:latin typeface="Arial" panose="020B0604020202020204" pitchFamily="34" charset="0"/>
                <a:cs typeface="Arial" panose="020B0604020202020204" pitchFamily="34" charset="0"/>
              </a:rPr>
              <a:t>!</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Nach nur 28 Jahren fällt die Mauer wieder. </a:t>
            </a:r>
          </a:p>
          <a:p>
            <a:r>
              <a:rPr lang="de-DE" sz="2400" dirty="0">
                <a:latin typeface="Arial" panose="020B0604020202020204" pitchFamily="34" charset="0"/>
                <a:cs typeface="Arial" panose="020B0604020202020204" pitchFamily="34" charset="0"/>
              </a:rPr>
              <a:t>Nichts besteht für die Ewigkeit. </a:t>
            </a:r>
          </a:p>
        </p:txBody>
      </p:sp>
      <p:pic>
        <p:nvPicPr>
          <p:cNvPr id="4" name="Grafik 3">
            <a:extLst>
              <a:ext uri="{FF2B5EF4-FFF2-40B4-BE49-F238E27FC236}">
                <a16:creationId xmlns:a16="http://schemas.microsoft.com/office/drawing/2014/main" id="{655B9EFA-9ABE-4F1E-A9E2-244D73A42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4438"/>
            <a:ext cx="6912427" cy="2160134"/>
          </a:xfrm>
          <a:prstGeom prst="rect">
            <a:avLst/>
          </a:prstGeom>
        </p:spPr>
      </p:pic>
    </p:spTree>
    <p:extLst>
      <p:ext uri="{BB962C8B-B14F-4D97-AF65-F5344CB8AC3E}">
        <p14:creationId xmlns:p14="http://schemas.microsoft.com/office/powerpoint/2010/main" val="4170082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8313047-93F9-41C3-892C-95CED4133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457" y="2667000"/>
            <a:ext cx="5181086" cy="6858000"/>
          </a:xfrm>
          <a:prstGeom prst="rect">
            <a:avLst/>
          </a:prstGeom>
        </p:spPr>
      </p:pic>
      <p:pic>
        <p:nvPicPr>
          <p:cNvPr id="3" name="Grafik 2">
            <a:extLst>
              <a:ext uri="{FF2B5EF4-FFF2-40B4-BE49-F238E27FC236}">
                <a16:creationId xmlns:a16="http://schemas.microsoft.com/office/drawing/2014/main" id="{C4BE2C88-1592-4F50-8317-91553EB47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699" y="8060872"/>
            <a:ext cx="1663700" cy="4267200"/>
          </a:xfrm>
          <a:prstGeom prst="rect">
            <a:avLst/>
          </a:prstGeom>
        </p:spPr>
      </p:pic>
      <p:sp>
        <p:nvSpPr>
          <p:cNvPr id="2" name="Textfeld 1">
            <a:extLst>
              <a:ext uri="{FF2B5EF4-FFF2-40B4-BE49-F238E27FC236}">
                <a16:creationId xmlns:a16="http://schemas.microsoft.com/office/drawing/2014/main" id="{91266FB3-3C67-B08B-4028-F804EE15DC9B}"/>
              </a:ext>
            </a:extLst>
          </p:cNvPr>
          <p:cNvSpPr txBox="1"/>
          <p:nvPr/>
        </p:nvSpPr>
        <p:spPr>
          <a:xfrm>
            <a:off x="982602" y="9825140"/>
            <a:ext cx="3084954" cy="1569660"/>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Die EU: Eine Erfolgsgeschichte für Frieden, Freiheit und Wohlstand</a:t>
            </a:r>
          </a:p>
        </p:txBody>
      </p:sp>
    </p:spTree>
    <p:extLst>
      <p:ext uri="{BB962C8B-B14F-4D97-AF65-F5344CB8AC3E}">
        <p14:creationId xmlns:p14="http://schemas.microsoft.com/office/powerpoint/2010/main" val="233246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752816" y="6639296"/>
            <a:ext cx="5435713" cy="230832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Große Freude in Deutschland und große Angst im Rest der EU vor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einem zu großen Deutschland!</a:t>
            </a:r>
          </a:p>
          <a:p>
            <a:r>
              <a:rPr lang="de-DE" sz="2400" dirty="0">
                <a:latin typeface="Arial" panose="020B0604020202020204" pitchFamily="34" charset="0"/>
                <a:cs typeface="Arial" panose="020B0604020202020204" pitchFamily="34" charset="0"/>
              </a:rPr>
              <a:t>Mit jetzt über 80 Millionen Einwohnern sind wir das bevölkerungsreichste Land in der EU.</a:t>
            </a:r>
          </a:p>
        </p:txBody>
      </p:sp>
      <p:pic>
        <p:nvPicPr>
          <p:cNvPr id="3" name="Grafik 2">
            <a:extLst>
              <a:ext uri="{FF2B5EF4-FFF2-40B4-BE49-F238E27FC236}">
                <a16:creationId xmlns:a16="http://schemas.microsoft.com/office/drawing/2014/main" id="{FC23130D-A663-4007-AFBE-B7C03FD9F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 y="4191000"/>
            <a:ext cx="6705601" cy="2095500"/>
          </a:xfrm>
          <a:prstGeom prst="rect">
            <a:avLst/>
          </a:prstGeom>
        </p:spPr>
      </p:pic>
    </p:spTree>
    <p:extLst>
      <p:ext uri="{BB962C8B-B14F-4D97-AF65-F5344CB8AC3E}">
        <p14:creationId xmlns:p14="http://schemas.microsoft.com/office/powerpoint/2010/main" val="1923295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2F50F9F-C8F0-C7D1-6C31-1076960E7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46" y="244929"/>
            <a:ext cx="6766307" cy="12192000"/>
          </a:xfrm>
          <a:prstGeom prst="rect">
            <a:avLst/>
          </a:prstGeom>
        </p:spPr>
      </p:pic>
    </p:spTree>
    <p:extLst>
      <p:ext uri="{BB962C8B-B14F-4D97-AF65-F5344CB8AC3E}">
        <p14:creationId xmlns:p14="http://schemas.microsoft.com/office/powerpoint/2010/main" val="258931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360931" y="6606640"/>
            <a:ext cx="5958226" cy="230832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Auch der europäische Norden will dabei sein: SE, FI und Österreich. </a:t>
            </a:r>
          </a:p>
          <a:p>
            <a:r>
              <a:rPr lang="de-DE" sz="2400" dirty="0">
                <a:latin typeface="Arial" panose="020B0604020202020204" pitchFamily="34" charset="0"/>
                <a:cs typeface="Arial" panose="020B0604020202020204" pitchFamily="34" charset="0"/>
              </a:rPr>
              <a:t>15 Staaten!</a:t>
            </a:r>
          </a:p>
          <a:p>
            <a:r>
              <a:rPr lang="de-DE" sz="2400" dirty="0">
                <a:latin typeface="Arial" panose="020B0604020202020204" pitchFamily="34" charset="0"/>
                <a:cs typeface="Arial" panose="020B0604020202020204" pitchFamily="34" charset="0"/>
              </a:rPr>
              <a:t>Norwegen und die Schweiz wollen nicht dazugehören, aber die Zusammenarbeit wird immer enger. </a:t>
            </a:r>
          </a:p>
        </p:txBody>
      </p:sp>
      <p:pic>
        <p:nvPicPr>
          <p:cNvPr id="3" name="Grafik 2">
            <a:extLst>
              <a:ext uri="{FF2B5EF4-FFF2-40B4-BE49-F238E27FC236}">
                <a16:creationId xmlns:a16="http://schemas.microsoft.com/office/drawing/2014/main" id="{200C3CC3-80E2-4AE4-A081-60356D704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 y="4191000"/>
            <a:ext cx="6860176" cy="2177144"/>
          </a:xfrm>
          <a:prstGeom prst="rect">
            <a:avLst/>
          </a:prstGeom>
        </p:spPr>
      </p:pic>
    </p:spTree>
    <p:extLst>
      <p:ext uri="{BB962C8B-B14F-4D97-AF65-F5344CB8AC3E}">
        <p14:creationId xmlns:p14="http://schemas.microsoft.com/office/powerpoint/2010/main" val="3759250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736487" y="9529455"/>
            <a:ext cx="4945856" cy="461665"/>
          </a:xfrm>
          <a:prstGeom prst="rect">
            <a:avLst/>
          </a:prstGeom>
          <a:noFill/>
        </p:spPr>
        <p:txBody>
          <a:bodyPr wrap="square" rtlCol="0">
            <a:spAutoFit/>
          </a:bodyPr>
          <a:lstStyle/>
          <a:p>
            <a:r>
              <a:rPr lang="de-DE" sz="2400" b="1" dirty="0">
                <a:latin typeface="Arial" panose="020B0604020202020204" pitchFamily="34" charset="0"/>
                <a:cs typeface="Arial" panose="020B0604020202020204" pitchFamily="34" charset="0"/>
              </a:rPr>
              <a:t>Der eiserne Vorhang bis 1989</a:t>
            </a:r>
          </a:p>
        </p:txBody>
      </p:sp>
      <p:graphicFrame>
        <p:nvGraphicFramePr>
          <p:cNvPr id="5" name="Objekt 4">
            <a:extLst>
              <a:ext uri="{FF2B5EF4-FFF2-40B4-BE49-F238E27FC236}">
                <a16:creationId xmlns:a16="http://schemas.microsoft.com/office/drawing/2014/main" id="{DD73D5B4-1677-4110-A5FF-310095F12174}"/>
              </a:ext>
            </a:extLst>
          </p:cNvPr>
          <p:cNvGraphicFramePr>
            <a:graphicFrameLocks noChangeAspect="1"/>
          </p:cNvGraphicFramePr>
          <p:nvPr>
            <p:extLst>
              <p:ext uri="{D42A27DB-BD31-4B8C-83A1-F6EECF244321}">
                <p14:modId xmlns:p14="http://schemas.microsoft.com/office/powerpoint/2010/main" val="2580511327"/>
              </p:ext>
            </p:extLst>
          </p:nvPr>
        </p:nvGraphicFramePr>
        <p:xfrm>
          <a:off x="0" y="2815001"/>
          <a:ext cx="7681913" cy="6234113"/>
        </p:xfrm>
        <a:graphic>
          <a:graphicData uri="http://schemas.openxmlformats.org/presentationml/2006/ole">
            <mc:AlternateContent xmlns:mc="http://schemas.openxmlformats.org/markup-compatibility/2006">
              <mc:Choice xmlns:v="urn:schemas-microsoft-com:vml" Requires="v">
                <p:oleObj r:id="rId2" imgW="7682400" imgH="6234840" progId="">
                  <p:embed/>
                </p:oleObj>
              </mc:Choice>
              <mc:Fallback>
                <p:oleObj r:id="rId2" imgW="7682400" imgH="6234840" progId="">
                  <p:embed/>
                  <p:pic>
                    <p:nvPicPr>
                      <p:cNvPr id="0" name=""/>
                      <p:cNvPicPr/>
                      <p:nvPr/>
                    </p:nvPicPr>
                    <p:blipFill>
                      <a:blip r:embed="rId3"/>
                      <a:stretch>
                        <a:fillRect/>
                      </a:stretch>
                    </p:blipFill>
                    <p:spPr>
                      <a:xfrm>
                        <a:off x="0" y="2815001"/>
                        <a:ext cx="7681913" cy="6234113"/>
                      </a:xfrm>
                      <a:prstGeom prst="rect">
                        <a:avLst/>
                      </a:prstGeom>
                    </p:spPr>
                  </p:pic>
                </p:oleObj>
              </mc:Fallback>
            </mc:AlternateContent>
          </a:graphicData>
        </a:graphic>
      </p:graphicFrame>
    </p:spTree>
    <p:extLst>
      <p:ext uri="{BB962C8B-B14F-4D97-AF65-F5344CB8AC3E}">
        <p14:creationId xmlns:p14="http://schemas.microsoft.com/office/powerpoint/2010/main" val="648242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328273" y="6671954"/>
            <a:ext cx="6007213" cy="230832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Ein Schock: </a:t>
            </a:r>
          </a:p>
          <a:p>
            <a:r>
              <a:rPr lang="de-DE" sz="2400" dirty="0">
                <a:latin typeface="Arial" panose="020B0604020202020204" pitchFamily="34" charset="0"/>
                <a:cs typeface="Arial" panose="020B0604020202020204" pitchFamily="34" charset="0"/>
              </a:rPr>
              <a:t>Krieg in Europa, </a:t>
            </a:r>
          </a:p>
          <a:p>
            <a:r>
              <a:rPr lang="de-DE" sz="2400" dirty="0">
                <a:latin typeface="Arial" panose="020B0604020202020204" pitchFamily="34" charset="0"/>
                <a:cs typeface="Arial" panose="020B0604020202020204" pitchFamily="34" charset="0"/>
              </a:rPr>
              <a:t>50 Jahre nach dem Ende des Weltkriegs – </a:t>
            </a:r>
          </a:p>
          <a:p>
            <a:r>
              <a:rPr lang="de-DE" sz="2400" dirty="0">
                <a:latin typeface="Arial" panose="020B0604020202020204" pitchFamily="34" charset="0"/>
                <a:cs typeface="Arial" panose="020B0604020202020204" pitchFamily="34" charset="0"/>
              </a:rPr>
              <a:t>und dann auch noch ein äußert brutaler Bürgerkrieg. </a:t>
            </a:r>
            <a:r>
              <a:rPr lang="de-DE" sz="2400" dirty="0">
                <a:latin typeface="Arial" panose="020B0604020202020204" pitchFamily="34" charset="0"/>
                <a:cs typeface="Arial" panose="020B0604020202020204" pitchFamily="34" charset="0"/>
                <a:hlinkClick r:id="rId2"/>
              </a:rPr>
              <a:t>https://www.grin.com/document/105673</a:t>
            </a:r>
            <a:r>
              <a:rPr lang="de-DE" sz="2400" dirty="0">
                <a:latin typeface="Arial" panose="020B0604020202020204" pitchFamily="34" charset="0"/>
                <a:cs typeface="Arial" panose="020B0604020202020204" pitchFamily="34" charset="0"/>
              </a:rPr>
              <a:t> </a:t>
            </a:r>
          </a:p>
        </p:txBody>
      </p:sp>
      <p:pic>
        <p:nvPicPr>
          <p:cNvPr id="4" name="Grafik 3">
            <a:extLst>
              <a:ext uri="{FF2B5EF4-FFF2-40B4-BE49-F238E27FC236}">
                <a16:creationId xmlns:a16="http://schemas.microsoft.com/office/drawing/2014/main" id="{731D9EDC-CBE8-410A-A86B-AD922D346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1000"/>
            <a:ext cx="6862351" cy="2144485"/>
          </a:xfrm>
          <a:prstGeom prst="rect">
            <a:avLst/>
          </a:prstGeom>
        </p:spPr>
      </p:pic>
    </p:spTree>
    <p:extLst>
      <p:ext uri="{BB962C8B-B14F-4D97-AF65-F5344CB8AC3E}">
        <p14:creationId xmlns:p14="http://schemas.microsoft.com/office/powerpoint/2010/main" val="4109183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342900" y="6694714"/>
            <a:ext cx="6155872" cy="2677656"/>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Jetzt wird es ernst, man teilt nicht nur ein paar Werte, sondern das Geld wird europäisch.</a:t>
            </a:r>
          </a:p>
          <a:p>
            <a:r>
              <a:rPr lang="de-DE" sz="2400" dirty="0">
                <a:latin typeface="Arial" panose="020B0604020202020204" pitchFamily="34" charset="0"/>
                <a:cs typeface="Arial" panose="020B0604020202020204" pitchFamily="34" charset="0"/>
              </a:rPr>
              <a:t>Nicht alle machen mit, die einen wollen ihre Unabhängigkeit, die anderen sind  wirtschaftlich nicht stabil genug.</a:t>
            </a:r>
          </a:p>
          <a:p>
            <a:r>
              <a:rPr lang="de-DE" sz="2400" dirty="0">
                <a:latin typeface="Arial" panose="020B0604020202020204" pitchFamily="34" charset="0"/>
                <a:cs typeface="Arial" panose="020B0604020202020204" pitchFamily="34" charset="0"/>
                <a:hlinkClick r:id="rId2"/>
              </a:rPr>
              <a:t>https://de.wikipedia.org/wiki/Eurozone</a:t>
            </a:r>
            <a:r>
              <a:rPr lang="de-DE" sz="2400" dirty="0">
                <a:latin typeface="Arial" panose="020B0604020202020204" pitchFamily="34" charset="0"/>
                <a:cs typeface="Arial" panose="020B0604020202020204" pitchFamily="34" charset="0"/>
              </a:rPr>
              <a:t>   </a:t>
            </a:r>
          </a:p>
        </p:txBody>
      </p:sp>
      <p:pic>
        <p:nvPicPr>
          <p:cNvPr id="3" name="Grafik 2">
            <a:extLst>
              <a:ext uri="{FF2B5EF4-FFF2-40B4-BE49-F238E27FC236}">
                <a16:creationId xmlns:a16="http://schemas.microsoft.com/office/drawing/2014/main" id="{52BC72E6-4C20-46A8-9994-EE9EEB608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49" y="4191001"/>
            <a:ext cx="7019103" cy="2193470"/>
          </a:xfrm>
          <a:prstGeom prst="rect">
            <a:avLst/>
          </a:prstGeom>
        </p:spPr>
      </p:pic>
    </p:spTree>
    <p:extLst>
      <p:ext uri="{BB962C8B-B14F-4D97-AF65-F5344CB8AC3E}">
        <p14:creationId xmlns:p14="http://schemas.microsoft.com/office/powerpoint/2010/main" val="1746378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328274" y="6720940"/>
            <a:ext cx="5990883" cy="230832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Unglaublich – nach der Auflösung des Ostblocks streben gleich 10 neue Länder in die EU: </a:t>
            </a:r>
          </a:p>
          <a:p>
            <a:r>
              <a:rPr lang="de-DE" sz="2400" dirty="0">
                <a:latin typeface="Arial" panose="020B0604020202020204" pitchFamily="34" charset="0"/>
                <a:cs typeface="Arial" panose="020B0604020202020204" pitchFamily="34" charset="0"/>
              </a:rPr>
              <a:t>Jetzt sind es 25 Staaten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EE,LV, LI, PL, CZ, SK, HU, SL und  die Inseln CY, MT. </a:t>
            </a:r>
          </a:p>
        </p:txBody>
      </p:sp>
      <p:pic>
        <p:nvPicPr>
          <p:cNvPr id="4" name="Grafik 3">
            <a:extLst>
              <a:ext uri="{FF2B5EF4-FFF2-40B4-BE49-F238E27FC236}">
                <a16:creationId xmlns:a16="http://schemas.microsoft.com/office/drawing/2014/main" id="{87822730-53B1-4942-A374-CA1BB604C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1"/>
            <a:ext cx="6858000" cy="2143125"/>
          </a:xfrm>
          <a:prstGeom prst="rect">
            <a:avLst/>
          </a:prstGeom>
        </p:spPr>
      </p:pic>
    </p:spTree>
    <p:extLst>
      <p:ext uri="{BB962C8B-B14F-4D97-AF65-F5344CB8AC3E}">
        <p14:creationId xmlns:p14="http://schemas.microsoft.com/office/powerpoint/2010/main" val="2036965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506186" y="6871971"/>
            <a:ext cx="6139543" cy="230832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Mehr Zusammenarbeit - die vier Freiheiten: Die EU ist jetzt wirtschaftlich eine friedliche Großmacht, </a:t>
            </a:r>
          </a:p>
          <a:p>
            <a:r>
              <a:rPr lang="de-DE" sz="2400" dirty="0">
                <a:latin typeface="Arial" panose="020B0604020202020204" pitchFamily="34" charset="0"/>
                <a:cs typeface="Arial" panose="020B0604020202020204" pitchFamily="34" charset="0"/>
              </a:rPr>
              <a:t>hat mehr Bevölkerung als die USA und Russland zusammen, ist aber militärisch ein Zwerg. </a:t>
            </a:r>
          </a:p>
        </p:txBody>
      </p:sp>
      <p:pic>
        <p:nvPicPr>
          <p:cNvPr id="5" name="Grafik 4">
            <a:extLst>
              <a:ext uri="{FF2B5EF4-FFF2-40B4-BE49-F238E27FC236}">
                <a16:creationId xmlns:a16="http://schemas.microsoft.com/office/drawing/2014/main" id="{3A9D4DE6-7DA1-4BF3-AEA0-D282C4739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14" y="4191000"/>
            <a:ext cx="6966857" cy="2177143"/>
          </a:xfrm>
          <a:prstGeom prst="rect">
            <a:avLst/>
          </a:prstGeom>
        </p:spPr>
      </p:pic>
    </p:spTree>
    <p:extLst>
      <p:ext uri="{BB962C8B-B14F-4D97-AF65-F5344CB8AC3E}">
        <p14:creationId xmlns:p14="http://schemas.microsoft.com/office/powerpoint/2010/main" val="2518337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69BF489-9DB2-4E27-B348-47D3C6AEA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2686"/>
            <a:ext cx="6914605" cy="2160814"/>
          </a:xfrm>
          <a:prstGeom prst="rect">
            <a:avLst/>
          </a:prstGeom>
        </p:spPr>
      </p:pic>
      <p:pic>
        <p:nvPicPr>
          <p:cNvPr id="49154" name="Picture 2">
            <a:extLst>
              <a:ext uri="{FF2B5EF4-FFF2-40B4-BE49-F238E27FC236}">
                <a16:creationId xmlns:a16="http://schemas.microsoft.com/office/drawing/2014/main" id="{E8B7DCF5-F4BC-4619-9A4D-9B47128BB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82584"/>
            <a:ext cx="6866569" cy="2577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565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1745455" y="8402782"/>
            <a:ext cx="184731" cy="369332"/>
          </a:xfrm>
          <a:prstGeom prst="rect">
            <a:avLst/>
          </a:prstGeom>
          <a:noFill/>
        </p:spPr>
        <p:txBody>
          <a:bodyPr wrap="none" rtlCol="0">
            <a:spAutoFit/>
          </a:bodyPr>
          <a:lstStyle/>
          <a:p>
            <a:endParaRPr lang="de-DE" dirty="0"/>
          </a:p>
        </p:txBody>
      </p:sp>
      <p:pic>
        <p:nvPicPr>
          <p:cNvPr id="3" name="Grafik 2">
            <a:extLst>
              <a:ext uri="{FF2B5EF4-FFF2-40B4-BE49-F238E27FC236}">
                <a16:creationId xmlns:a16="http://schemas.microsoft.com/office/drawing/2014/main" id="{698A29FB-7659-4D5F-B452-7979E6A75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 y="4191001"/>
            <a:ext cx="6810099" cy="2128156"/>
          </a:xfrm>
          <a:prstGeom prst="rect">
            <a:avLst/>
          </a:prstGeom>
        </p:spPr>
      </p:pic>
      <p:sp>
        <p:nvSpPr>
          <p:cNvPr id="2" name="Textfeld 1">
            <a:extLst>
              <a:ext uri="{FF2B5EF4-FFF2-40B4-BE49-F238E27FC236}">
                <a16:creationId xmlns:a16="http://schemas.microsoft.com/office/drawing/2014/main" id="{C55F8D40-C7B1-CEF8-BD3C-D8028886C0F2}"/>
              </a:ext>
            </a:extLst>
          </p:cNvPr>
          <p:cNvSpPr txBox="1"/>
          <p:nvPr/>
        </p:nvSpPr>
        <p:spPr>
          <a:xfrm>
            <a:off x="310243" y="6629399"/>
            <a:ext cx="6155872"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Die europäischen Ideale sind immer noch vom Frieden geprägt, aber wir sind nicht allein auf der Welt. </a:t>
            </a:r>
          </a:p>
        </p:txBody>
      </p:sp>
    </p:spTree>
    <p:extLst>
      <p:ext uri="{BB962C8B-B14F-4D97-AF65-F5344CB8AC3E}">
        <p14:creationId xmlns:p14="http://schemas.microsoft.com/office/powerpoint/2010/main" val="2441235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424543" y="6792686"/>
            <a:ext cx="5665737" cy="2677656"/>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25 + 3 = 28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Auch Rumänien, Bulgarien und Kroatien wollen dazugehören.</a:t>
            </a:r>
          </a:p>
          <a:p>
            <a:r>
              <a:rPr lang="de-DE" sz="2400" dirty="0">
                <a:latin typeface="Arial" panose="020B0604020202020204" pitchFamily="34" charset="0"/>
                <a:cs typeface="Arial" panose="020B0604020202020204" pitchFamily="34" charset="0"/>
              </a:rPr>
              <a:t>Bisher war die EU hauptsächlich mit sich selbst und ihrem Wachstum beschäftigt, nun kommen viele Probleme von innen und außen. </a:t>
            </a:r>
          </a:p>
        </p:txBody>
      </p:sp>
      <p:pic>
        <p:nvPicPr>
          <p:cNvPr id="4" name="Grafik 3">
            <a:extLst>
              <a:ext uri="{FF2B5EF4-FFF2-40B4-BE49-F238E27FC236}">
                <a16:creationId xmlns:a16="http://schemas.microsoft.com/office/drawing/2014/main" id="{0F9A64EF-CA0E-40AF-B689-7BF50E731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1"/>
            <a:ext cx="6862354" cy="2144486"/>
          </a:xfrm>
          <a:prstGeom prst="rect">
            <a:avLst/>
          </a:prstGeom>
        </p:spPr>
      </p:pic>
    </p:spTree>
    <p:extLst>
      <p:ext uri="{BB962C8B-B14F-4D97-AF65-F5344CB8AC3E}">
        <p14:creationId xmlns:p14="http://schemas.microsoft.com/office/powerpoint/2010/main" val="3744799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262958" y="6933212"/>
            <a:ext cx="6105185" cy="230832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Auch die Ukrainer wollen die Demokratie für ihr Land und in die Sicherheit der EU und der Nato.</a:t>
            </a:r>
          </a:p>
          <a:p>
            <a:r>
              <a:rPr lang="de-DE" sz="2400" dirty="0">
                <a:latin typeface="Arial" panose="020B0604020202020204" pitchFamily="34" charset="0"/>
                <a:cs typeface="Arial" panose="020B0604020202020204" pitchFamily="34" charset="0"/>
              </a:rPr>
              <a:t>Das passt dem großen Nachbarn Russland nicht: die Krim wird besetzt.  Der Rest der Welt guckt zu. </a:t>
            </a:r>
          </a:p>
        </p:txBody>
      </p:sp>
      <p:pic>
        <p:nvPicPr>
          <p:cNvPr id="3" name="Grafik 2">
            <a:extLst>
              <a:ext uri="{FF2B5EF4-FFF2-40B4-BE49-F238E27FC236}">
                <a16:creationId xmlns:a16="http://schemas.microsoft.com/office/drawing/2014/main" id="{ACE60BAD-D99C-45C7-868B-FD6BF6101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4191001"/>
            <a:ext cx="6914605" cy="2160814"/>
          </a:xfrm>
          <a:prstGeom prst="rect">
            <a:avLst/>
          </a:prstGeom>
        </p:spPr>
      </p:pic>
    </p:spTree>
    <p:extLst>
      <p:ext uri="{BB962C8B-B14F-4D97-AF65-F5344CB8AC3E}">
        <p14:creationId xmlns:p14="http://schemas.microsoft.com/office/powerpoint/2010/main" val="3540217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295616" y="6851568"/>
            <a:ext cx="5827598" cy="230832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Seit seiner Wahl 2010 zum Ministerpräsidenten wird Orbán vorgeworfen, </a:t>
            </a:r>
          </a:p>
          <a:p>
            <a:r>
              <a:rPr lang="de-DE" sz="2400" dirty="0">
                <a:latin typeface="Arial" panose="020B0604020202020204" pitchFamily="34" charset="0"/>
                <a:cs typeface="Arial" panose="020B0604020202020204" pitchFamily="34" charset="0"/>
              </a:rPr>
              <a:t>die Menschenrechte in Ungarn systematisch einzuschränken.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Die EU reagiert abwartend.</a:t>
            </a:r>
          </a:p>
        </p:txBody>
      </p:sp>
      <p:pic>
        <p:nvPicPr>
          <p:cNvPr id="10" name="Grafik 9">
            <a:extLst>
              <a:ext uri="{FF2B5EF4-FFF2-40B4-BE49-F238E27FC236}">
                <a16:creationId xmlns:a16="http://schemas.microsoft.com/office/drawing/2014/main" id="{B7CD0359-93A8-4D45-80E1-F5FA07044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1"/>
            <a:ext cx="6705599" cy="2095500"/>
          </a:xfrm>
          <a:prstGeom prst="rect">
            <a:avLst/>
          </a:prstGeom>
        </p:spPr>
      </p:pic>
    </p:spTree>
    <p:extLst>
      <p:ext uri="{BB962C8B-B14F-4D97-AF65-F5344CB8AC3E}">
        <p14:creationId xmlns:p14="http://schemas.microsoft.com/office/powerpoint/2010/main" val="569321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556873" y="6835239"/>
            <a:ext cx="5778613"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Und wieder Krieg. Nicht in Europa, aber es betrifft uns doch. Wie sich die Bilder gleichen. </a:t>
            </a:r>
          </a:p>
        </p:txBody>
      </p:sp>
      <p:pic>
        <p:nvPicPr>
          <p:cNvPr id="3" name="Grafik 2">
            <a:extLst>
              <a:ext uri="{FF2B5EF4-FFF2-40B4-BE49-F238E27FC236}">
                <a16:creationId xmlns:a16="http://schemas.microsoft.com/office/drawing/2014/main" id="{312556C6-DEF4-4112-83F5-8CF496C8A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1"/>
            <a:ext cx="6914604" cy="2160814"/>
          </a:xfrm>
          <a:prstGeom prst="rect">
            <a:avLst/>
          </a:prstGeom>
        </p:spPr>
      </p:pic>
    </p:spTree>
    <p:extLst>
      <p:ext uri="{BB962C8B-B14F-4D97-AF65-F5344CB8AC3E}">
        <p14:creationId xmlns:p14="http://schemas.microsoft.com/office/powerpoint/2010/main" val="56807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1051906" y="6982196"/>
            <a:ext cx="4646765" cy="830997"/>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Die Flüchtlingskrise wird nicht solidarisch gelöst. </a:t>
            </a:r>
          </a:p>
        </p:txBody>
      </p:sp>
      <p:pic>
        <p:nvPicPr>
          <p:cNvPr id="3" name="Grafik 2">
            <a:extLst>
              <a:ext uri="{FF2B5EF4-FFF2-40B4-BE49-F238E27FC236}">
                <a16:creationId xmlns:a16="http://schemas.microsoft.com/office/drawing/2014/main" id="{D77804F8-B0CB-444C-9BE4-A4C8AE4AD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191000"/>
            <a:ext cx="6862356" cy="2144486"/>
          </a:xfrm>
          <a:prstGeom prst="rect">
            <a:avLst/>
          </a:prstGeom>
        </p:spPr>
      </p:pic>
    </p:spTree>
    <p:extLst>
      <p:ext uri="{BB962C8B-B14F-4D97-AF65-F5344CB8AC3E}">
        <p14:creationId xmlns:p14="http://schemas.microsoft.com/office/powerpoint/2010/main" val="2742312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279288" y="6704611"/>
            <a:ext cx="5958226"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Die Italiener, Spanier und Griechen werden lange mit den Bootsflüchtlingen allein gelassen. </a:t>
            </a:r>
          </a:p>
        </p:txBody>
      </p:sp>
      <p:pic>
        <p:nvPicPr>
          <p:cNvPr id="4" name="Grafik 3">
            <a:extLst>
              <a:ext uri="{FF2B5EF4-FFF2-40B4-BE49-F238E27FC236}">
                <a16:creationId xmlns:a16="http://schemas.microsoft.com/office/drawing/2014/main" id="{7BA42E9D-0D6C-49B9-A9B5-E0204CE97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 y="3962133"/>
            <a:ext cx="6828377" cy="2133868"/>
          </a:xfrm>
          <a:prstGeom prst="rect">
            <a:avLst/>
          </a:prstGeom>
        </p:spPr>
      </p:pic>
    </p:spTree>
    <p:extLst>
      <p:ext uri="{BB962C8B-B14F-4D97-AF65-F5344CB8AC3E}">
        <p14:creationId xmlns:p14="http://schemas.microsoft.com/office/powerpoint/2010/main" val="1209822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a:extLst>
              <a:ext uri="{FF2B5EF4-FFF2-40B4-BE49-F238E27FC236}">
                <a16:creationId xmlns:a16="http://schemas.microsoft.com/office/drawing/2014/main" id="{1009C295-3008-4135-96E0-8F1F4F31C19C}"/>
              </a:ext>
            </a:extLst>
          </p:cNvPr>
          <p:cNvGraphicFramePr>
            <a:graphicFrameLocks noChangeAspect="1"/>
          </p:cNvGraphicFramePr>
          <p:nvPr/>
        </p:nvGraphicFramePr>
        <p:xfrm>
          <a:off x="-2347911" y="2786063"/>
          <a:ext cx="1204912" cy="654275"/>
        </p:xfrm>
        <a:graphic>
          <a:graphicData uri="http://schemas.openxmlformats.org/presentationml/2006/ole">
            <mc:AlternateContent xmlns:mc="http://schemas.openxmlformats.org/markup-compatibility/2006">
              <mc:Choice xmlns:v="urn:schemas-microsoft-com:vml" Requires="v">
                <p:oleObj r:id="rId2" imgW="5777640" imgH="3136320" progId="">
                  <p:embed/>
                </p:oleObj>
              </mc:Choice>
              <mc:Fallback>
                <p:oleObj r:id="rId2" imgW="5777640" imgH="3136320" progId="">
                  <p:embed/>
                  <p:pic>
                    <p:nvPicPr>
                      <p:cNvPr id="6" name="Objekt 5">
                        <a:extLst>
                          <a:ext uri="{FF2B5EF4-FFF2-40B4-BE49-F238E27FC236}">
                            <a16:creationId xmlns:a16="http://schemas.microsoft.com/office/drawing/2014/main" id="{1009C295-3008-4135-96E0-8F1F4F31C19C}"/>
                          </a:ext>
                        </a:extLst>
                      </p:cNvPr>
                      <p:cNvPicPr/>
                      <p:nvPr/>
                    </p:nvPicPr>
                    <p:blipFill>
                      <a:blip r:embed="rId3"/>
                      <a:stretch>
                        <a:fillRect/>
                      </a:stretch>
                    </p:blipFill>
                    <p:spPr>
                      <a:xfrm>
                        <a:off x="-2347911" y="2786063"/>
                        <a:ext cx="1204912" cy="654275"/>
                      </a:xfrm>
                      <a:prstGeom prst="rect">
                        <a:avLst/>
                      </a:prstGeom>
                    </p:spPr>
                  </p:pic>
                </p:oleObj>
              </mc:Fallback>
            </mc:AlternateContent>
          </a:graphicData>
        </a:graphic>
      </p:graphicFrame>
      <p:sp>
        <p:nvSpPr>
          <p:cNvPr id="8" name="Textfeld 7">
            <a:extLst>
              <a:ext uri="{FF2B5EF4-FFF2-40B4-BE49-F238E27FC236}">
                <a16:creationId xmlns:a16="http://schemas.microsoft.com/office/drawing/2014/main" id="{EE1DA023-F66C-4BD4-AB61-1BC5F58B4418}"/>
              </a:ext>
            </a:extLst>
          </p:cNvPr>
          <p:cNvSpPr txBox="1"/>
          <p:nvPr/>
        </p:nvSpPr>
        <p:spPr>
          <a:xfrm>
            <a:off x="604158" y="7112825"/>
            <a:ext cx="5209438"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Die Balkanroute betrifft noch viel </a:t>
            </a:r>
          </a:p>
          <a:p>
            <a:r>
              <a:rPr lang="de-DE" sz="2400" dirty="0">
                <a:latin typeface="Arial" panose="020B0604020202020204" pitchFamily="34" charset="0"/>
                <a:cs typeface="Arial" panose="020B0604020202020204" pitchFamily="34" charset="0"/>
              </a:rPr>
              <a:t>mehr Länder und verursacht viel Leid.. </a:t>
            </a:r>
          </a:p>
        </p:txBody>
      </p:sp>
      <p:pic>
        <p:nvPicPr>
          <p:cNvPr id="3" name="Grafik 2">
            <a:extLst>
              <a:ext uri="{FF2B5EF4-FFF2-40B4-BE49-F238E27FC236}">
                <a16:creationId xmlns:a16="http://schemas.microsoft.com/office/drawing/2014/main" id="{1C05A667-40E3-4495-AB17-24058D085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044" y="4191001"/>
            <a:ext cx="7803969" cy="2438740"/>
          </a:xfrm>
          <a:prstGeom prst="rect">
            <a:avLst/>
          </a:prstGeom>
        </p:spPr>
      </p:pic>
    </p:spTree>
    <p:extLst>
      <p:ext uri="{BB962C8B-B14F-4D97-AF65-F5344CB8AC3E}">
        <p14:creationId xmlns:p14="http://schemas.microsoft.com/office/powerpoint/2010/main" val="1459538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687502" y="7613836"/>
            <a:ext cx="4036682" cy="830997"/>
          </a:xfrm>
          <a:prstGeom prst="rect">
            <a:avLst/>
          </a:prstGeom>
          <a:noFill/>
        </p:spPr>
        <p:txBody>
          <a:bodyPr wrap="none" rtlCol="0">
            <a:spAutoFit/>
          </a:bodyPr>
          <a:lstStyle/>
          <a:p>
            <a:r>
              <a:rPr lang="de-DE" sz="2400" dirty="0">
                <a:latin typeface="Arial" panose="020B0604020202020204" pitchFamily="34" charset="0"/>
                <a:cs typeface="Arial" panose="020B0604020202020204" pitchFamily="34" charset="0"/>
              </a:rPr>
              <a:t>Es beginnt in Ungarn. </a:t>
            </a:r>
          </a:p>
          <a:p>
            <a:r>
              <a:rPr lang="de-DE" sz="2400" dirty="0">
                <a:latin typeface="Arial" panose="020B0604020202020204" pitchFamily="34" charset="0"/>
                <a:cs typeface="Arial" panose="020B0604020202020204" pitchFamily="34" charset="0"/>
              </a:rPr>
              <a:t>Europa verbarrikadiert sich. </a:t>
            </a:r>
          </a:p>
        </p:txBody>
      </p:sp>
      <p:pic>
        <p:nvPicPr>
          <p:cNvPr id="4" name="Grafik 3">
            <a:extLst>
              <a:ext uri="{FF2B5EF4-FFF2-40B4-BE49-F238E27FC236}">
                <a16:creationId xmlns:a16="http://schemas.microsoft.com/office/drawing/2014/main" id="{9FEC9993-D092-4507-85D8-712936903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4016560"/>
            <a:ext cx="9667373" cy="3021054"/>
          </a:xfrm>
          <a:prstGeom prst="rect">
            <a:avLst/>
          </a:prstGeom>
        </p:spPr>
      </p:pic>
    </p:spTree>
    <p:extLst>
      <p:ext uri="{BB962C8B-B14F-4D97-AF65-F5344CB8AC3E}">
        <p14:creationId xmlns:p14="http://schemas.microsoft.com/office/powerpoint/2010/main" val="1736167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409916" y="7031182"/>
            <a:ext cx="5181227" cy="1200329"/>
          </a:xfrm>
          <a:prstGeom prst="rect">
            <a:avLst/>
          </a:prstGeom>
          <a:noFill/>
        </p:spPr>
        <p:txBody>
          <a:bodyPr wrap="none" rtlCol="0">
            <a:spAutoFit/>
          </a:bodyPr>
          <a:lstStyle/>
          <a:p>
            <a:r>
              <a:rPr lang="de-DE" sz="2400" dirty="0">
                <a:latin typeface="Arial" panose="020B0604020202020204" pitchFamily="34" charset="0"/>
                <a:cs typeface="Arial" panose="020B0604020202020204" pitchFamily="34" charset="0"/>
              </a:rPr>
              <a:t>Polen wird unter der PIS-Partei zum </a:t>
            </a:r>
          </a:p>
          <a:p>
            <a:r>
              <a:rPr lang="de-DE" sz="2400" dirty="0">
                <a:latin typeface="Arial" panose="020B0604020202020204" pitchFamily="34" charset="0"/>
                <a:cs typeface="Arial" panose="020B0604020202020204" pitchFamily="34" charset="0"/>
              </a:rPr>
              <a:t>Problem für die rechtsstaatlichen </a:t>
            </a:r>
          </a:p>
          <a:p>
            <a:r>
              <a:rPr lang="de-DE" sz="2400" dirty="0">
                <a:latin typeface="Arial" panose="020B0604020202020204" pitchFamily="34" charset="0"/>
                <a:cs typeface="Arial" panose="020B0604020202020204" pitchFamily="34" charset="0"/>
              </a:rPr>
              <a:t>Grundsätze der EU.</a:t>
            </a:r>
          </a:p>
        </p:txBody>
      </p:sp>
      <p:pic>
        <p:nvPicPr>
          <p:cNvPr id="7" name="Grafik 6">
            <a:extLst>
              <a:ext uri="{FF2B5EF4-FFF2-40B4-BE49-F238E27FC236}">
                <a16:creationId xmlns:a16="http://schemas.microsoft.com/office/drawing/2014/main" id="{50552388-9553-4A47-B742-C74F8DA6A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0"/>
            <a:ext cx="6757853" cy="2111829"/>
          </a:xfrm>
          <a:prstGeom prst="rect">
            <a:avLst/>
          </a:prstGeom>
        </p:spPr>
      </p:pic>
    </p:spTree>
    <p:extLst>
      <p:ext uri="{BB962C8B-B14F-4D97-AF65-F5344CB8AC3E}">
        <p14:creationId xmlns:p14="http://schemas.microsoft.com/office/powerpoint/2010/main" val="2089703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24D0F50-8295-401B-A7F5-F2FF1EEA0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10192"/>
            <a:ext cx="6862354" cy="2144486"/>
          </a:xfrm>
          <a:prstGeom prst="rect">
            <a:avLst/>
          </a:prstGeom>
        </p:spPr>
      </p:pic>
      <p:pic>
        <p:nvPicPr>
          <p:cNvPr id="3" name="Grafik 2">
            <a:extLst>
              <a:ext uri="{FF2B5EF4-FFF2-40B4-BE49-F238E27FC236}">
                <a16:creationId xmlns:a16="http://schemas.microsoft.com/office/drawing/2014/main" id="{B20FD24E-3472-4FB6-9A6B-6F6F51560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8384"/>
            <a:ext cx="6862355" cy="2144486"/>
          </a:xfrm>
          <a:prstGeom prst="rect">
            <a:avLst/>
          </a:prstGeom>
        </p:spPr>
      </p:pic>
      <p:pic>
        <p:nvPicPr>
          <p:cNvPr id="5" name="Grafik 4">
            <a:extLst>
              <a:ext uri="{FF2B5EF4-FFF2-40B4-BE49-F238E27FC236}">
                <a16:creationId xmlns:a16="http://schemas.microsoft.com/office/drawing/2014/main" id="{828B1A31-FCA9-4B26-BFCB-49A3C82B2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 y="468089"/>
            <a:ext cx="6862355" cy="2144486"/>
          </a:xfrm>
          <a:prstGeom prst="rect">
            <a:avLst/>
          </a:prstGeom>
        </p:spPr>
      </p:pic>
      <p:pic>
        <p:nvPicPr>
          <p:cNvPr id="7" name="Grafik 6">
            <a:extLst>
              <a:ext uri="{FF2B5EF4-FFF2-40B4-BE49-F238E27FC236}">
                <a16:creationId xmlns:a16="http://schemas.microsoft.com/office/drawing/2014/main" id="{7E91D0D2-3402-4603-9A3D-74165E0159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 y="7919342"/>
            <a:ext cx="6862355" cy="2144486"/>
          </a:xfrm>
          <a:prstGeom prst="rect">
            <a:avLst/>
          </a:prstGeom>
        </p:spPr>
      </p:pic>
    </p:spTree>
    <p:extLst>
      <p:ext uri="{BB962C8B-B14F-4D97-AF65-F5344CB8AC3E}">
        <p14:creationId xmlns:p14="http://schemas.microsoft.com/office/powerpoint/2010/main" val="117299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687503" y="6802582"/>
            <a:ext cx="5027498" cy="230832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Das darf nicht wahr sein,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die Briten sind RAUS.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Nicht aus der WM,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sondern aus der EU.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Die jungen Leute haben sich zu wenig an der Abstimmung beteiligt.</a:t>
            </a:r>
          </a:p>
        </p:txBody>
      </p:sp>
      <p:pic>
        <p:nvPicPr>
          <p:cNvPr id="3" name="Grafik 2">
            <a:extLst>
              <a:ext uri="{FF2B5EF4-FFF2-40B4-BE49-F238E27FC236}">
                <a16:creationId xmlns:a16="http://schemas.microsoft.com/office/drawing/2014/main" id="{9C02E0B8-BC79-430A-83D9-CA219862E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6559"/>
            <a:ext cx="6858000" cy="2143125"/>
          </a:xfrm>
          <a:prstGeom prst="rect">
            <a:avLst/>
          </a:prstGeom>
        </p:spPr>
      </p:pic>
    </p:spTree>
    <p:extLst>
      <p:ext uri="{BB962C8B-B14F-4D97-AF65-F5344CB8AC3E}">
        <p14:creationId xmlns:p14="http://schemas.microsoft.com/office/powerpoint/2010/main" val="1778458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720159" y="7210796"/>
            <a:ext cx="5337741"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Greta versucht die Weltöffentlichkeit wach zu rütteln,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die EU wartet lieber ab.</a:t>
            </a:r>
          </a:p>
        </p:txBody>
      </p:sp>
      <p:pic>
        <p:nvPicPr>
          <p:cNvPr id="4" name="Grafik 3">
            <a:extLst>
              <a:ext uri="{FF2B5EF4-FFF2-40B4-BE49-F238E27FC236}">
                <a16:creationId xmlns:a16="http://schemas.microsoft.com/office/drawing/2014/main" id="{87E4A6CF-7351-4E35-AAA9-5DCD700AD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16560"/>
            <a:ext cx="6858001" cy="2143125"/>
          </a:xfrm>
          <a:prstGeom prst="rect">
            <a:avLst/>
          </a:prstGeom>
        </p:spPr>
      </p:pic>
    </p:spTree>
    <p:extLst>
      <p:ext uri="{BB962C8B-B14F-4D97-AF65-F5344CB8AC3E}">
        <p14:creationId xmlns:p14="http://schemas.microsoft.com/office/powerpoint/2010/main" val="3840251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573202" y="6884225"/>
            <a:ext cx="5386727"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Ein unerwarteter Angriff auf unsere Gesundheit, die EU verhält sich solidarisch, aber nicht einheitlich.</a:t>
            </a:r>
          </a:p>
        </p:txBody>
      </p:sp>
      <p:pic>
        <p:nvPicPr>
          <p:cNvPr id="3" name="Grafik 2">
            <a:extLst>
              <a:ext uri="{FF2B5EF4-FFF2-40B4-BE49-F238E27FC236}">
                <a16:creationId xmlns:a16="http://schemas.microsoft.com/office/drawing/2014/main" id="{BDBB97B6-B509-48AA-83C3-4744049E7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0"/>
            <a:ext cx="6914605" cy="2160814"/>
          </a:xfrm>
          <a:prstGeom prst="rect">
            <a:avLst/>
          </a:prstGeom>
        </p:spPr>
      </p:pic>
    </p:spTree>
    <p:extLst>
      <p:ext uri="{BB962C8B-B14F-4D97-AF65-F5344CB8AC3E}">
        <p14:creationId xmlns:p14="http://schemas.microsoft.com/office/powerpoint/2010/main" val="3840537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338667" y="6884225"/>
            <a:ext cx="5098512" cy="830997"/>
          </a:xfrm>
          <a:prstGeom prst="rect">
            <a:avLst/>
          </a:prstGeom>
          <a:noFill/>
        </p:spPr>
        <p:txBody>
          <a:bodyPr wrap="none" rtlCol="0">
            <a:spAutoFit/>
          </a:bodyPr>
          <a:lstStyle/>
          <a:p>
            <a:r>
              <a:rPr lang="de-DE" sz="2400" dirty="0">
                <a:latin typeface="Arial" panose="020B0604020202020204" pitchFamily="34" charset="0"/>
                <a:cs typeface="Arial" panose="020B0604020202020204" pitchFamily="34" charset="0"/>
              </a:rPr>
              <a:t>Ein Krieg außerhalb der EU </a:t>
            </a:r>
          </a:p>
          <a:p>
            <a:r>
              <a:rPr lang="de-DE" sz="2400" dirty="0">
                <a:latin typeface="Arial" panose="020B0604020202020204" pitchFamily="34" charset="0"/>
                <a:cs typeface="Arial" panose="020B0604020202020204" pitchFamily="34" charset="0"/>
              </a:rPr>
              <a:t>mit vielen Auswirkungen auf die EU.</a:t>
            </a:r>
          </a:p>
        </p:txBody>
      </p:sp>
      <p:pic>
        <p:nvPicPr>
          <p:cNvPr id="4" name="Grafik 3">
            <a:extLst>
              <a:ext uri="{FF2B5EF4-FFF2-40B4-BE49-F238E27FC236}">
                <a16:creationId xmlns:a16="http://schemas.microsoft.com/office/drawing/2014/main" id="{068A81F7-D167-448B-979B-9EF26D86E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0"/>
            <a:ext cx="6914605" cy="2160814"/>
          </a:xfrm>
          <a:prstGeom prst="rect">
            <a:avLst/>
          </a:prstGeom>
        </p:spPr>
      </p:pic>
    </p:spTree>
    <p:extLst>
      <p:ext uri="{BB962C8B-B14F-4D97-AF65-F5344CB8AC3E}">
        <p14:creationId xmlns:p14="http://schemas.microsoft.com/office/powerpoint/2010/main" val="102654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2933B72-5FFB-3D21-3785-A4EA7D4A2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575" y="2843893"/>
            <a:ext cx="4514850" cy="3009900"/>
          </a:xfrm>
          <a:prstGeom prst="rect">
            <a:avLst/>
          </a:prstGeom>
        </p:spPr>
      </p:pic>
      <p:pic>
        <p:nvPicPr>
          <p:cNvPr id="7" name="Grafik 6">
            <a:extLst>
              <a:ext uri="{FF2B5EF4-FFF2-40B4-BE49-F238E27FC236}">
                <a16:creationId xmlns:a16="http://schemas.microsoft.com/office/drawing/2014/main" id="{3C41C4E6-EF00-BD6B-4997-31A7BF476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575" y="6338208"/>
            <a:ext cx="4514850" cy="2352675"/>
          </a:xfrm>
          <a:prstGeom prst="rect">
            <a:avLst/>
          </a:prstGeom>
        </p:spPr>
      </p:pic>
      <p:sp>
        <p:nvSpPr>
          <p:cNvPr id="8" name="Textfeld 7">
            <a:extLst>
              <a:ext uri="{FF2B5EF4-FFF2-40B4-BE49-F238E27FC236}">
                <a16:creationId xmlns:a16="http://schemas.microsoft.com/office/drawing/2014/main" id="{34013637-8BA2-6B23-3CCE-C18BE8FA2745}"/>
              </a:ext>
            </a:extLst>
          </p:cNvPr>
          <p:cNvSpPr txBox="1"/>
          <p:nvPr/>
        </p:nvSpPr>
        <p:spPr>
          <a:xfrm>
            <a:off x="1171575" y="9117274"/>
            <a:ext cx="5168403" cy="830997"/>
          </a:xfrm>
          <a:prstGeom prst="rect">
            <a:avLst/>
          </a:prstGeom>
          <a:noFill/>
        </p:spPr>
        <p:txBody>
          <a:bodyPr wrap="none" rtlCol="0">
            <a:spAutoFit/>
          </a:bodyPr>
          <a:lstStyle/>
          <a:p>
            <a:r>
              <a:rPr lang="de-DE" sz="2400" dirty="0">
                <a:latin typeface="Arial" panose="020B0604020202020204" pitchFamily="34" charset="0"/>
                <a:cs typeface="Arial" panose="020B0604020202020204" pitchFamily="34" charset="0"/>
              </a:rPr>
              <a:t>Unsägliches Leid auf beiden Seiten</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Ukraine 2022 und kein Ende in Sicht</a:t>
            </a:r>
          </a:p>
        </p:txBody>
      </p:sp>
    </p:spTree>
    <p:extLst>
      <p:ext uri="{BB962C8B-B14F-4D97-AF65-F5344CB8AC3E}">
        <p14:creationId xmlns:p14="http://schemas.microsoft.com/office/powerpoint/2010/main" val="337578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1258E4-71A7-3B76-6549-CB02F5661A66}"/>
              </a:ext>
            </a:extLst>
          </p:cNvPr>
          <p:cNvSpPr>
            <a:spLocks noGrp="1"/>
          </p:cNvSpPr>
          <p:nvPr>
            <p:ph type="title"/>
          </p:nvPr>
        </p:nvSpPr>
        <p:spPr>
          <a:xfrm>
            <a:off x="1257300" y="649114"/>
            <a:ext cx="5129213" cy="2356556"/>
          </a:xfrm>
        </p:spPr>
        <p:txBody>
          <a:bodyPr/>
          <a:lstStyle/>
          <a:p>
            <a:r>
              <a:rPr lang="en-US" b="1" dirty="0"/>
              <a:t>Join us and MOVE</a:t>
            </a:r>
            <a:br>
              <a:rPr lang="en-US" dirty="0"/>
            </a:br>
            <a:r>
              <a:rPr lang="en-US" sz="1800" dirty="0"/>
              <a:t>Der Text </a:t>
            </a:r>
            <a:r>
              <a:rPr lang="en-US" sz="1800" dirty="0" err="1"/>
              <a:t>unseres</a:t>
            </a:r>
            <a:r>
              <a:rPr lang="en-US" sz="1800" dirty="0"/>
              <a:t> Musical-</a:t>
            </a:r>
            <a:r>
              <a:rPr lang="en-US" sz="1800" dirty="0" err="1"/>
              <a:t>Liedes</a:t>
            </a:r>
            <a:r>
              <a:rPr lang="en-US" sz="1800" dirty="0"/>
              <a:t> von 2015</a:t>
            </a:r>
            <a:endParaRPr lang="de-DE" sz="1800" dirty="0"/>
          </a:p>
        </p:txBody>
      </p:sp>
      <p:sp>
        <p:nvSpPr>
          <p:cNvPr id="3" name="Inhaltsplatzhalter 2">
            <a:extLst>
              <a:ext uri="{FF2B5EF4-FFF2-40B4-BE49-F238E27FC236}">
                <a16:creationId xmlns:a16="http://schemas.microsoft.com/office/drawing/2014/main" id="{4F93D4A1-F1E1-D166-9FDD-B63863B93CB4}"/>
              </a:ext>
            </a:extLst>
          </p:cNvPr>
          <p:cNvSpPr>
            <a:spLocks noGrp="1"/>
          </p:cNvSpPr>
          <p:nvPr>
            <p:ph idx="1"/>
          </p:nvPr>
        </p:nvSpPr>
        <p:spPr>
          <a:xfrm>
            <a:off x="1257300" y="2824843"/>
            <a:ext cx="5129213" cy="8156425"/>
          </a:xfrm>
        </p:spPr>
        <p:txBody>
          <a:bodyPr>
            <a:normAutofit/>
          </a:bodyPr>
          <a:lstStyle/>
          <a:p>
            <a:pPr marL="0" indent="0">
              <a:buNone/>
            </a:pPr>
            <a:endParaRPr lang="en-US" dirty="0"/>
          </a:p>
          <a:p>
            <a:pPr marL="0" indent="0">
              <a:buNone/>
            </a:pPr>
            <a:r>
              <a:rPr lang="en-US" dirty="0"/>
              <a:t>We want to live in peace and freedom</a:t>
            </a:r>
            <a:br>
              <a:rPr lang="en-US" dirty="0"/>
            </a:br>
            <a:r>
              <a:rPr lang="en-US" dirty="0"/>
              <a:t>We want to share our beliefs</a:t>
            </a:r>
            <a:br>
              <a:rPr lang="en-US" dirty="0"/>
            </a:br>
            <a:r>
              <a:rPr lang="en-US" dirty="0"/>
              <a:t>Never again a war in Europe</a:t>
            </a:r>
            <a:br>
              <a:rPr lang="en-US" dirty="0"/>
            </a:br>
            <a:r>
              <a:rPr lang="en-US" dirty="0"/>
              <a:t>And we shall live safe and free</a:t>
            </a:r>
            <a:br>
              <a:rPr lang="en-US" dirty="0"/>
            </a:br>
            <a:br>
              <a:rPr lang="en-US" dirty="0"/>
            </a:br>
            <a:r>
              <a:rPr lang="en-US" dirty="0"/>
              <a:t>Join us and MOVE</a:t>
            </a:r>
            <a:br>
              <a:rPr lang="en-US" dirty="0"/>
            </a:br>
            <a:r>
              <a:rPr lang="en-US" dirty="0"/>
              <a:t>Come feel the groove</a:t>
            </a:r>
            <a:br>
              <a:rPr lang="en-US" dirty="0"/>
            </a:br>
            <a:r>
              <a:rPr lang="en-US" dirty="0"/>
              <a:t>We will be friends for ever</a:t>
            </a:r>
            <a:br>
              <a:rPr lang="en-US" dirty="0"/>
            </a:br>
            <a:r>
              <a:rPr lang="en-US" dirty="0"/>
              <a:t>Join us and MOVE</a:t>
            </a:r>
          </a:p>
          <a:p>
            <a:pPr marL="0" indent="0">
              <a:buNone/>
            </a:pPr>
            <a:br>
              <a:rPr lang="en-US" dirty="0"/>
            </a:br>
            <a:r>
              <a:rPr lang="en-US" dirty="0"/>
              <a:t>We want to live in peace and freedom</a:t>
            </a:r>
            <a:br>
              <a:rPr lang="en-US" dirty="0"/>
            </a:br>
            <a:r>
              <a:rPr lang="en-US" dirty="0"/>
              <a:t>We want to be one family</a:t>
            </a:r>
            <a:br>
              <a:rPr lang="en-US" dirty="0"/>
            </a:br>
            <a:r>
              <a:rPr lang="en-US" dirty="0"/>
              <a:t>The world’s a nice place to life in</a:t>
            </a:r>
            <a:br>
              <a:rPr lang="en-US" dirty="0"/>
            </a:br>
            <a:r>
              <a:rPr lang="en-US" dirty="0"/>
              <a:t>And we shall live safe and free</a:t>
            </a:r>
          </a:p>
          <a:p>
            <a:pPr marL="0" indent="0">
              <a:buNone/>
            </a:pPr>
            <a:r>
              <a:rPr lang="en-US" dirty="0"/>
              <a:t>Refrain</a:t>
            </a:r>
            <a:br>
              <a:rPr lang="en-US" dirty="0"/>
            </a:br>
            <a:r>
              <a:rPr lang="en-US" dirty="0"/>
              <a:t>We want to live in peace and freedom</a:t>
            </a:r>
            <a:br>
              <a:rPr lang="en-US" dirty="0"/>
            </a:br>
            <a:r>
              <a:rPr lang="en-US" dirty="0"/>
              <a:t>Let’s try to build a place for all</a:t>
            </a:r>
            <a:br>
              <a:rPr lang="en-US" dirty="0"/>
            </a:br>
            <a:r>
              <a:rPr lang="en-US" dirty="0"/>
              <a:t>So never ruin what we created</a:t>
            </a:r>
            <a:br>
              <a:rPr lang="en-US" dirty="0"/>
            </a:br>
            <a:r>
              <a:rPr lang="en-US" dirty="0"/>
              <a:t>And you will live safe and free</a:t>
            </a:r>
          </a:p>
          <a:p>
            <a:pPr marL="0" indent="0">
              <a:buNone/>
            </a:pPr>
            <a:r>
              <a:rPr lang="en-US" dirty="0"/>
              <a:t>Refrain </a:t>
            </a:r>
          </a:p>
          <a:p>
            <a:pPr marL="0" indent="0">
              <a:buNone/>
            </a:pPr>
            <a:r>
              <a:rPr lang="en-US" dirty="0"/>
              <a:t>Never again a war in Europe</a:t>
            </a:r>
            <a:br>
              <a:rPr lang="en-US" dirty="0"/>
            </a:br>
            <a:r>
              <a:rPr lang="en-US" dirty="0"/>
              <a:t>And we shall live safe and free</a:t>
            </a:r>
          </a:p>
          <a:p>
            <a:pPr marL="0" indent="0">
              <a:buNone/>
            </a:pPr>
            <a:br>
              <a:rPr lang="en-US" dirty="0"/>
            </a:br>
            <a:endParaRPr lang="en-US" dirty="0"/>
          </a:p>
          <a:p>
            <a:endParaRPr lang="de-DE" dirty="0"/>
          </a:p>
        </p:txBody>
      </p:sp>
    </p:spTree>
    <p:extLst>
      <p:ext uri="{BB962C8B-B14F-4D97-AF65-F5344CB8AC3E}">
        <p14:creationId xmlns:p14="http://schemas.microsoft.com/office/powerpoint/2010/main" val="233056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8E4896-1B31-D42A-A603-6AEF5C145666}"/>
              </a:ext>
            </a:extLst>
          </p:cNvPr>
          <p:cNvSpPr>
            <a:spLocks noGrp="1"/>
          </p:cNvSpPr>
          <p:nvPr>
            <p:ph type="title"/>
          </p:nvPr>
        </p:nvSpPr>
        <p:spPr/>
        <p:txBody>
          <a:bodyPr/>
          <a:lstStyle/>
          <a:p>
            <a:r>
              <a:rPr lang="de-DE" dirty="0"/>
              <a:t>Die Gegenwart</a:t>
            </a:r>
          </a:p>
        </p:txBody>
      </p:sp>
      <p:sp>
        <p:nvSpPr>
          <p:cNvPr id="3" name="Inhaltsplatzhalter 2">
            <a:extLst>
              <a:ext uri="{FF2B5EF4-FFF2-40B4-BE49-F238E27FC236}">
                <a16:creationId xmlns:a16="http://schemas.microsoft.com/office/drawing/2014/main" id="{4AFD26EB-914A-54D7-755D-ECAB260C006C}"/>
              </a:ext>
            </a:extLst>
          </p:cNvPr>
          <p:cNvSpPr>
            <a:spLocks noGrp="1"/>
          </p:cNvSpPr>
          <p:nvPr>
            <p:ph idx="1"/>
          </p:nvPr>
        </p:nvSpPr>
        <p:spPr/>
        <p:txBody>
          <a:bodyPr/>
          <a:lstStyle/>
          <a:p>
            <a:r>
              <a:rPr lang="de-DE" sz="2000" dirty="0">
                <a:latin typeface="Arial" panose="020B0604020202020204" pitchFamily="34" charset="0"/>
                <a:cs typeface="Arial" panose="020B0604020202020204" pitchFamily="34" charset="0"/>
              </a:rPr>
              <a:t>Das Rad der Geschichte dreht sich immer schneller.</a:t>
            </a:r>
          </a:p>
          <a:p>
            <a:r>
              <a:rPr lang="de-DE" sz="2000" dirty="0">
                <a:latin typeface="Arial" panose="020B0604020202020204" pitchFamily="34" charset="0"/>
                <a:cs typeface="Arial" panose="020B0604020202020204" pitchFamily="34" charset="0"/>
              </a:rPr>
              <a:t>Die „Verrücktheit“ der Mächtigen nimmt immer mehr zu. </a:t>
            </a:r>
          </a:p>
          <a:p>
            <a:r>
              <a:rPr lang="de-DE" sz="2000" dirty="0">
                <a:latin typeface="Arial" panose="020B0604020202020204" pitchFamily="34" charset="0"/>
                <a:cs typeface="Arial" panose="020B0604020202020204" pitchFamily="34" charset="0"/>
              </a:rPr>
              <a:t>Die Lasten für die Bürger werden immer mehr.</a:t>
            </a:r>
          </a:p>
          <a:p>
            <a:r>
              <a:rPr lang="de-DE" sz="2000" dirty="0">
                <a:latin typeface="Arial" panose="020B0604020202020204" pitchFamily="34" charset="0"/>
                <a:cs typeface="Arial" panose="020B0604020202020204" pitchFamily="34" charset="0"/>
              </a:rPr>
              <a:t>Die Demokratie ist immer deutlicher in Gefahr.</a:t>
            </a:r>
          </a:p>
          <a:p>
            <a:r>
              <a:rPr lang="de-DE" sz="2000" dirty="0">
                <a:latin typeface="Arial" panose="020B0604020202020204" pitchFamily="34" charset="0"/>
                <a:cs typeface="Arial" panose="020B0604020202020204" pitchFamily="34" charset="0"/>
              </a:rPr>
              <a:t>Auch die Zustimmung zur EU wird brüchig.</a:t>
            </a:r>
          </a:p>
          <a:p>
            <a:endParaRPr lang="de-DE" sz="2400" dirty="0">
              <a:latin typeface="Arial" panose="020B0604020202020204" pitchFamily="34" charset="0"/>
              <a:cs typeface="Arial" panose="020B0604020202020204" pitchFamily="34" charset="0"/>
            </a:endParaRPr>
          </a:p>
          <a:p>
            <a:pPr marL="0" indent="0">
              <a:buNone/>
            </a:pPr>
            <a:r>
              <a:rPr lang="de-DE" sz="2400" dirty="0">
                <a:latin typeface="Arial" panose="020B0604020202020204" pitchFamily="34" charset="0"/>
                <a:cs typeface="Arial" panose="020B0604020202020204" pitchFamily="34" charset="0"/>
              </a:rPr>
              <a:t>Dabei gilt gerade jetzt:</a:t>
            </a:r>
          </a:p>
          <a:p>
            <a:pPr marL="0" indent="0">
              <a:buNone/>
            </a:pPr>
            <a:r>
              <a:rPr lang="de-DE" sz="2400" b="1" i="1" dirty="0">
                <a:latin typeface="Arial" panose="020B0604020202020204" pitchFamily="34" charset="0"/>
                <a:cs typeface="Arial" panose="020B0604020202020204" pitchFamily="34" charset="0"/>
              </a:rPr>
              <a:t>Gemeinsam sind wir stark. </a:t>
            </a:r>
          </a:p>
          <a:p>
            <a:pPr marL="0" indent="0">
              <a:buNone/>
            </a:pPr>
            <a:r>
              <a:rPr lang="de-DE" sz="2400" dirty="0">
                <a:latin typeface="Arial" panose="020B0604020202020204" pitchFamily="34" charset="0"/>
                <a:cs typeface="Arial" panose="020B0604020202020204" pitchFamily="34" charset="0"/>
              </a:rPr>
              <a:t>Demokratie bedeutet nicht nur </a:t>
            </a:r>
          </a:p>
          <a:p>
            <a:pPr marL="0" indent="0">
              <a:buNone/>
            </a:pPr>
            <a:r>
              <a:rPr lang="de-DE" sz="2400" dirty="0">
                <a:latin typeface="Arial" panose="020B0604020202020204" pitchFamily="34" charset="0"/>
                <a:cs typeface="Arial" panose="020B0604020202020204" pitchFamily="34" charset="0"/>
              </a:rPr>
              <a:t>Freie Wahlen, sondern auch</a:t>
            </a:r>
          </a:p>
          <a:p>
            <a:pPr marL="0" indent="0">
              <a:buNone/>
            </a:pPr>
            <a:r>
              <a:rPr lang="de-DE" sz="2400" dirty="0">
                <a:latin typeface="Arial" panose="020B0604020202020204" pitchFamily="34" charset="0"/>
                <a:cs typeface="Arial" panose="020B0604020202020204" pitchFamily="34" charset="0"/>
              </a:rPr>
              <a:t>Pressefreiheit, </a:t>
            </a:r>
          </a:p>
          <a:p>
            <a:pPr marL="0" indent="0">
              <a:buNone/>
            </a:pPr>
            <a:r>
              <a:rPr lang="de-DE" sz="2400" dirty="0">
                <a:latin typeface="Arial" panose="020B0604020202020204" pitchFamily="34" charset="0"/>
                <a:cs typeface="Arial" panose="020B0604020202020204" pitchFamily="34" charset="0"/>
              </a:rPr>
              <a:t>Gewaltenteilung, </a:t>
            </a:r>
          </a:p>
          <a:p>
            <a:pPr marL="0" indent="0">
              <a:buNone/>
            </a:pPr>
            <a:r>
              <a:rPr lang="de-DE" sz="2400" dirty="0">
                <a:latin typeface="Arial" panose="020B0604020202020204" pitchFamily="34" charset="0"/>
                <a:cs typeface="Arial" panose="020B0604020202020204" pitchFamily="34" charset="0"/>
              </a:rPr>
              <a:t>Solidarität,</a:t>
            </a:r>
          </a:p>
          <a:p>
            <a:pPr marL="0" indent="0">
              <a:buNone/>
            </a:pPr>
            <a:r>
              <a:rPr lang="de-DE" sz="2400" dirty="0">
                <a:latin typeface="Arial" panose="020B0604020202020204" pitchFamily="34" charset="0"/>
                <a:cs typeface="Arial" panose="020B0604020202020204" pitchFamily="34" charset="0"/>
              </a:rPr>
              <a:t>Menschenrechte,</a:t>
            </a:r>
          </a:p>
          <a:p>
            <a:pPr marL="0" indent="0">
              <a:buNone/>
            </a:pPr>
            <a:r>
              <a:rPr lang="de-DE" sz="2400" dirty="0">
                <a:latin typeface="Arial" panose="020B0604020202020204" pitchFamily="34" charset="0"/>
                <a:cs typeface="Arial" panose="020B0604020202020204" pitchFamily="34" charset="0"/>
              </a:rPr>
              <a:t>Minderheitenschutz,</a:t>
            </a:r>
          </a:p>
          <a:p>
            <a:pPr marL="0" indent="0">
              <a:buNone/>
            </a:pPr>
            <a:r>
              <a:rPr lang="de-DE" sz="2400" dirty="0">
                <a:latin typeface="Arial" panose="020B0604020202020204" pitchFamily="34" charset="0"/>
                <a:cs typeface="Arial" panose="020B0604020202020204" pitchFamily="34" charset="0"/>
              </a:rPr>
              <a:t>Bewahrung des Friedens.</a:t>
            </a:r>
          </a:p>
          <a:p>
            <a:pPr marL="0" indent="0">
              <a:buNone/>
            </a:pPr>
            <a:endParaRPr lang="de-DE" sz="2400" dirty="0">
              <a:latin typeface="Arial" panose="020B0604020202020204" pitchFamily="34" charset="0"/>
              <a:cs typeface="Arial" panose="020B0604020202020204" pitchFamily="34" charset="0"/>
            </a:endParaRPr>
          </a:p>
          <a:p>
            <a:endParaRPr lang="de-DE" dirty="0"/>
          </a:p>
          <a:p>
            <a:endParaRPr lang="de-DE" dirty="0"/>
          </a:p>
          <a:p>
            <a:endParaRPr lang="de-DE" dirty="0"/>
          </a:p>
        </p:txBody>
      </p:sp>
    </p:spTree>
    <p:extLst>
      <p:ext uri="{BB962C8B-B14F-4D97-AF65-F5344CB8AC3E}">
        <p14:creationId xmlns:p14="http://schemas.microsoft.com/office/powerpoint/2010/main" val="1594376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D0333-81E5-4821-8DA0-1EF0173A1394}"/>
              </a:ext>
            </a:extLst>
          </p:cNvPr>
          <p:cNvSpPr>
            <a:spLocks noGrp="1"/>
          </p:cNvSpPr>
          <p:nvPr>
            <p:ph type="ctrTitle"/>
          </p:nvPr>
        </p:nvSpPr>
        <p:spPr>
          <a:xfrm>
            <a:off x="-1013691" y="5764130"/>
            <a:ext cx="9144000" cy="2387600"/>
          </a:xfrm>
        </p:spPr>
        <p:txBody>
          <a:bodyPr>
            <a:normAutofit/>
          </a:bodyPr>
          <a:lstStyle/>
          <a:p>
            <a:r>
              <a:rPr lang="de-DE" sz="3600" dirty="0"/>
              <a:t>Eine bewegte und </a:t>
            </a:r>
            <a:br>
              <a:rPr lang="de-DE" sz="3600" dirty="0"/>
            </a:br>
            <a:r>
              <a:rPr lang="de-DE" sz="3600" dirty="0"/>
              <a:t>bewegende Geschichte</a:t>
            </a:r>
            <a:br>
              <a:rPr lang="de-DE" sz="3600" dirty="0"/>
            </a:br>
            <a:r>
              <a:rPr lang="de-DE" sz="3600" dirty="0"/>
              <a:t>Das war die Vergangenheit!</a:t>
            </a:r>
            <a:br>
              <a:rPr lang="de-DE" sz="3600" dirty="0"/>
            </a:br>
            <a:r>
              <a:rPr lang="de-DE" sz="3600" dirty="0"/>
              <a:t>Wie soll es weiter gehen?</a:t>
            </a:r>
          </a:p>
        </p:txBody>
      </p:sp>
      <p:sp>
        <p:nvSpPr>
          <p:cNvPr id="3" name="Untertitel 2">
            <a:extLst>
              <a:ext uri="{FF2B5EF4-FFF2-40B4-BE49-F238E27FC236}">
                <a16:creationId xmlns:a16="http://schemas.microsoft.com/office/drawing/2014/main" id="{848EFE88-1226-4828-8143-31413C90D22C}"/>
              </a:ext>
            </a:extLst>
          </p:cNvPr>
          <p:cNvSpPr>
            <a:spLocks noGrp="1"/>
          </p:cNvSpPr>
          <p:nvPr>
            <p:ph type="subTitle" idx="1"/>
          </p:nvPr>
        </p:nvSpPr>
        <p:spPr>
          <a:xfrm>
            <a:off x="-1143000" y="5280747"/>
            <a:ext cx="9144000" cy="563562"/>
          </a:xfrm>
        </p:spPr>
        <p:txBody>
          <a:bodyPr/>
          <a:lstStyle/>
          <a:p>
            <a:r>
              <a:rPr lang="de-DE" b="1" dirty="0"/>
              <a:t>1957 - 2026</a:t>
            </a:r>
          </a:p>
        </p:txBody>
      </p:sp>
      <p:pic>
        <p:nvPicPr>
          <p:cNvPr id="7" name="Grafik 6">
            <a:extLst>
              <a:ext uri="{FF2B5EF4-FFF2-40B4-BE49-F238E27FC236}">
                <a16:creationId xmlns:a16="http://schemas.microsoft.com/office/drawing/2014/main" id="{6DC73E6E-7EBB-4ECC-B75E-8E0EB8185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8309" y="1042347"/>
            <a:ext cx="2954058" cy="1026536"/>
          </a:xfrm>
          <a:prstGeom prst="rect">
            <a:avLst/>
          </a:prstGeom>
        </p:spPr>
      </p:pic>
      <p:pic>
        <p:nvPicPr>
          <p:cNvPr id="4" name="Grafik 3">
            <a:extLst>
              <a:ext uri="{FF2B5EF4-FFF2-40B4-BE49-F238E27FC236}">
                <a16:creationId xmlns:a16="http://schemas.microsoft.com/office/drawing/2014/main" id="{286FFADA-6C6E-D5EA-214E-20DDF6AD0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30" y="2196057"/>
            <a:ext cx="3956990" cy="1026536"/>
          </a:xfrm>
          <a:prstGeom prst="rect">
            <a:avLst/>
          </a:prstGeom>
        </p:spPr>
      </p:pic>
    </p:spTree>
    <p:extLst>
      <p:ext uri="{BB962C8B-B14F-4D97-AF65-F5344CB8AC3E}">
        <p14:creationId xmlns:p14="http://schemas.microsoft.com/office/powerpoint/2010/main" val="915235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DE933AC-56FE-48EC-B0FD-0E16E245D36F}"/>
              </a:ext>
            </a:extLst>
          </p:cNvPr>
          <p:cNvSpPr txBox="1"/>
          <p:nvPr/>
        </p:nvSpPr>
        <p:spPr>
          <a:xfrm>
            <a:off x="383289" y="1389809"/>
            <a:ext cx="2581861" cy="3785652"/>
          </a:xfrm>
          <a:prstGeom prst="rect">
            <a:avLst/>
          </a:prstGeom>
          <a:noFill/>
        </p:spPr>
        <p:txBody>
          <a:bodyPr wrap="none" rtlCol="0">
            <a:spAutoFit/>
          </a:bodyPr>
          <a:lstStyle/>
          <a:p>
            <a:r>
              <a:rPr lang="de-DE" sz="2400" dirty="0"/>
              <a:t>Was ist euch </a:t>
            </a:r>
            <a:br>
              <a:rPr lang="de-DE" sz="2400" dirty="0"/>
            </a:br>
            <a:r>
              <a:rPr lang="de-DE" sz="2400" dirty="0"/>
              <a:t>wichtig?</a:t>
            </a:r>
          </a:p>
          <a:p>
            <a:r>
              <a:rPr lang="de-DE" sz="2400" dirty="0"/>
              <a:t>FRIEDEN, </a:t>
            </a:r>
          </a:p>
          <a:p>
            <a:r>
              <a:rPr lang="de-DE" sz="2400" dirty="0"/>
              <a:t>FREIHEIT, </a:t>
            </a:r>
          </a:p>
          <a:p>
            <a:r>
              <a:rPr lang="de-DE" sz="2400" dirty="0"/>
              <a:t>WOHLSTAND</a:t>
            </a:r>
            <a:br>
              <a:rPr lang="de-DE" sz="2400" dirty="0"/>
            </a:br>
            <a:r>
              <a:rPr lang="de-DE" sz="2400" dirty="0"/>
              <a:t>und was noch?</a:t>
            </a:r>
          </a:p>
          <a:p>
            <a:r>
              <a:rPr lang="de-DE" sz="2400" dirty="0"/>
              <a:t>Hat die EU </a:t>
            </a:r>
            <a:br>
              <a:rPr lang="de-DE" sz="2400" dirty="0"/>
            </a:br>
            <a:r>
              <a:rPr lang="de-DE" sz="2400" dirty="0"/>
              <a:t>überhaupt </a:t>
            </a:r>
          </a:p>
          <a:p>
            <a:r>
              <a:rPr lang="de-DE" sz="2400" dirty="0"/>
              <a:t>noch eine Zukunft?</a:t>
            </a:r>
          </a:p>
          <a:p>
            <a:endParaRPr lang="de-DE" sz="2400" dirty="0"/>
          </a:p>
        </p:txBody>
      </p:sp>
      <p:graphicFrame>
        <p:nvGraphicFramePr>
          <p:cNvPr id="12" name="Objekt 11">
            <a:extLst>
              <a:ext uri="{FF2B5EF4-FFF2-40B4-BE49-F238E27FC236}">
                <a16:creationId xmlns:a16="http://schemas.microsoft.com/office/drawing/2014/main" id="{5BEDB204-E8EA-4587-AF4D-D7F6CA8A7AE2}"/>
              </a:ext>
            </a:extLst>
          </p:cNvPr>
          <p:cNvGraphicFramePr>
            <a:graphicFrameLocks noChangeAspect="1"/>
          </p:cNvGraphicFramePr>
          <p:nvPr>
            <p:extLst>
              <p:ext uri="{D42A27DB-BD31-4B8C-83A1-F6EECF244321}">
                <p14:modId xmlns:p14="http://schemas.microsoft.com/office/powerpoint/2010/main" val="3768350357"/>
              </p:ext>
            </p:extLst>
          </p:nvPr>
        </p:nvGraphicFramePr>
        <p:xfrm>
          <a:off x="3240763" y="323115"/>
          <a:ext cx="3392487" cy="5418137"/>
        </p:xfrm>
        <a:graphic>
          <a:graphicData uri="http://schemas.openxmlformats.org/presentationml/2006/ole">
            <mc:AlternateContent xmlns:mc="http://schemas.openxmlformats.org/markup-compatibility/2006">
              <mc:Choice xmlns:v="urn:schemas-microsoft-com:vml" Requires="v">
                <p:oleObj r:id="rId2" imgW="7936200" imgH="12698280" progId="">
                  <p:embed/>
                </p:oleObj>
              </mc:Choice>
              <mc:Fallback>
                <p:oleObj r:id="rId2" imgW="7936200" imgH="12698280" progId="">
                  <p:embed/>
                  <p:pic>
                    <p:nvPicPr>
                      <p:cNvPr id="0" name=""/>
                      <p:cNvPicPr/>
                      <p:nvPr/>
                    </p:nvPicPr>
                    <p:blipFill>
                      <a:blip r:embed="rId3"/>
                      <a:stretch>
                        <a:fillRect/>
                      </a:stretch>
                    </p:blipFill>
                    <p:spPr>
                      <a:xfrm>
                        <a:off x="3240763" y="323115"/>
                        <a:ext cx="3392487" cy="5418137"/>
                      </a:xfrm>
                      <a:prstGeom prst="rect">
                        <a:avLst/>
                      </a:prstGeom>
                    </p:spPr>
                  </p:pic>
                </p:oleObj>
              </mc:Fallback>
            </mc:AlternateContent>
          </a:graphicData>
        </a:graphic>
      </p:graphicFrame>
      <p:sp>
        <p:nvSpPr>
          <p:cNvPr id="3" name="Textfeld 2">
            <a:extLst>
              <a:ext uri="{FF2B5EF4-FFF2-40B4-BE49-F238E27FC236}">
                <a16:creationId xmlns:a16="http://schemas.microsoft.com/office/drawing/2014/main" id="{3FECB328-2AA9-4C70-554A-CD3EFD3B164F}"/>
              </a:ext>
            </a:extLst>
          </p:cNvPr>
          <p:cNvSpPr txBox="1"/>
          <p:nvPr/>
        </p:nvSpPr>
        <p:spPr>
          <a:xfrm>
            <a:off x="1333394" y="7527471"/>
            <a:ext cx="4191212" cy="3416320"/>
          </a:xfrm>
          <a:prstGeom prst="rect">
            <a:avLst/>
          </a:prstGeom>
          <a:noFill/>
        </p:spPr>
        <p:txBody>
          <a:bodyPr wrap="none" rtlCol="0">
            <a:spAutoFit/>
          </a:bodyPr>
          <a:lstStyle/>
          <a:p>
            <a:r>
              <a:rPr lang="de-DE" sz="2400" dirty="0"/>
              <a:t>Eine gemeinsame Armee?</a:t>
            </a:r>
          </a:p>
          <a:p>
            <a:endParaRPr lang="de-DE" sz="2400" dirty="0"/>
          </a:p>
          <a:p>
            <a:r>
              <a:rPr lang="de-DE" sz="2400" dirty="0"/>
              <a:t>Eine gemeinsame Außenpolitik?</a:t>
            </a:r>
          </a:p>
          <a:p>
            <a:endParaRPr lang="de-DE" sz="2400" dirty="0"/>
          </a:p>
          <a:p>
            <a:r>
              <a:rPr lang="de-DE" sz="2400" dirty="0"/>
              <a:t>Mehr Beitrittskandidaten?</a:t>
            </a:r>
          </a:p>
          <a:p>
            <a:endParaRPr lang="de-DE" sz="2400" dirty="0"/>
          </a:p>
          <a:p>
            <a:r>
              <a:rPr lang="de-DE" sz="2400" dirty="0"/>
              <a:t>Weniger Länder, mehr Einheit?</a:t>
            </a:r>
          </a:p>
          <a:p>
            <a:endParaRPr lang="de-DE" sz="2400" dirty="0"/>
          </a:p>
          <a:p>
            <a:endParaRPr lang="de-DE" sz="2400" dirty="0"/>
          </a:p>
        </p:txBody>
      </p:sp>
    </p:spTree>
    <p:extLst>
      <p:ext uri="{BB962C8B-B14F-4D97-AF65-F5344CB8AC3E}">
        <p14:creationId xmlns:p14="http://schemas.microsoft.com/office/powerpoint/2010/main" val="2356934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7437D-BC41-54F7-23F0-FD7ECC0EC6AD}"/>
              </a:ext>
            </a:extLst>
          </p:cNvPr>
          <p:cNvSpPr>
            <a:spLocks noGrp="1"/>
          </p:cNvSpPr>
          <p:nvPr>
            <p:ph type="title"/>
          </p:nvPr>
        </p:nvSpPr>
        <p:spPr/>
        <p:txBody>
          <a:bodyPr/>
          <a:lstStyle/>
          <a:p>
            <a:r>
              <a:rPr lang="de-DE" dirty="0"/>
              <a:t>5 Zukunftsszenarien</a:t>
            </a:r>
          </a:p>
        </p:txBody>
      </p:sp>
      <p:pic>
        <p:nvPicPr>
          <p:cNvPr id="5" name="Inhaltsplatzhalter 4">
            <a:extLst>
              <a:ext uri="{FF2B5EF4-FFF2-40B4-BE49-F238E27FC236}">
                <a16:creationId xmlns:a16="http://schemas.microsoft.com/office/drawing/2014/main" id="{B3111028-4E5C-5A72-8C95-A50598A92D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488" y="4177463"/>
            <a:ext cx="5915025" cy="5870662"/>
          </a:xfrm>
        </p:spPr>
      </p:pic>
    </p:spTree>
    <p:extLst>
      <p:ext uri="{BB962C8B-B14F-4D97-AF65-F5344CB8AC3E}">
        <p14:creationId xmlns:p14="http://schemas.microsoft.com/office/powerpoint/2010/main" val="553154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916183E-B35E-4561-A6C7-0E70CCE96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1"/>
            <a:ext cx="6914604" cy="2160814"/>
          </a:xfrm>
          <a:prstGeom prst="rect">
            <a:avLst/>
          </a:prstGeom>
        </p:spPr>
      </p:pic>
      <p:sp>
        <p:nvSpPr>
          <p:cNvPr id="8" name="Textfeld 7">
            <a:extLst>
              <a:ext uri="{FF2B5EF4-FFF2-40B4-BE49-F238E27FC236}">
                <a16:creationId xmlns:a16="http://schemas.microsoft.com/office/drawing/2014/main" id="{EE1DA023-F66C-4BD4-AB61-1BC5F58B4418}"/>
              </a:ext>
            </a:extLst>
          </p:cNvPr>
          <p:cNvSpPr txBox="1"/>
          <p:nvPr/>
        </p:nvSpPr>
        <p:spPr>
          <a:xfrm>
            <a:off x="164988" y="6704612"/>
            <a:ext cx="6039870" cy="1569660"/>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Der Franzose Robert Schuman machte am 9. Mai 1950 einen Vorschlag: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Die europäischen Nationen müssen zum Wiederaufbau eng zusammenarbeiten.  </a:t>
            </a:r>
          </a:p>
        </p:txBody>
      </p:sp>
    </p:spTree>
    <p:extLst>
      <p:ext uri="{BB962C8B-B14F-4D97-AF65-F5344CB8AC3E}">
        <p14:creationId xmlns:p14="http://schemas.microsoft.com/office/powerpoint/2010/main" val="4223731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230302" y="6786255"/>
            <a:ext cx="6382769" cy="230832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Am 25. März 1957 wurden dann die römischen Verträge zur Gründung der EWG, ein Vorläufer der EU, unterzeichnet.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Die europäischen Nationen BE, DE, FR, IT, LU, NL (drei große und drei kleine) bilden den Kern der EU.</a:t>
            </a:r>
          </a:p>
        </p:txBody>
      </p:sp>
      <p:pic>
        <p:nvPicPr>
          <p:cNvPr id="3" name="Grafik 2">
            <a:extLst>
              <a:ext uri="{FF2B5EF4-FFF2-40B4-BE49-F238E27FC236}">
                <a16:creationId xmlns:a16="http://schemas.microsoft.com/office/drawing/2014/main" id="{55950684-E200-4B1B-BBB3-34921B2F2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0"/>
            <a:ext cx="6914605" cy="2160814"/>
          </a:xfrm>
          <a:prstGeom prst="rect">
            <a:avLst/>
          </a:prstGeom>
        </p:spPr>
      </p:pic>
    </p:spTree>
    <p:extLst>
      <p:ext uri="{BB962C8B-B14F-4D97-AF65-F5344CB8AC3E}">
        <p14:creationId xmlns:p14="http://schemas.microsoft.com/office/powerpoint/2010/main" val="1438446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391976" y="6858000"/>
            <a:ext cx="5812882" cy="1938992"/>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Die erste große Krise der Nachkriegszeit: Eine Mauer trennt Ost- und Westdeutschland, aber der Frieden der Welt ist wichtiger als die Freiheit der Ostdeutschen. </a:t>
            </a:r>
          </a:p>
        </p:txBody>
      </p:sp>
      <p:pic>
        <p:nvPicPr>
          <p:cNvPr id="4" name="Grafik 3">
            <a:extLst>
              <a:ext uri="{FF2B5EF4-FFF2-40B4-BE49-F238E27FC236}">
                <a16:creationId xmlns:a16="http://schemas.microsoft.com/office/drawing/2014/main" id="{B97D5179-8AF4-400F-97DC-C5514F866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8" y="4191000"/>
            <a:ext cx="6966857" cy="2177143"/>
          </a:xfrm>
          <a:prstGeom prst="rect">
            <a:avLst/>
          </a:prstGeom>
        </p:spPr>
      </p:pic>
    </p:spTree>
    <p:extLst>
      <p:ext uri="{BB962C8B-B14F-4D97-AF65-F5344CB8AC3E}">
        <p14:creationId xmlns:p14="http://schemas.microsoft.com/office/powerpoint/2010/main" val="1493294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342899" y="6776357"/>
            <a:ext cx="5992587" cy="3046988"/>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Als erstes Land überhaupt möchte die Türkei der europäischen Gemeinschaft beitreten. </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Sie bekommen einen Assoziationsvertrag (vernetzen, verknüpfen), aber keine Mitgliedschaft, daran hat sich bis heute  2026 nichts geändert. </a:t>
            </a:r>
          </a:p>
        </p:txBody>
      </p:sp>
      <p:pic>
        <p:nvPicPr>
          <p:cNvPr id="3" name="Grafik 2">
            <a:extLst>
              <a:ext uri="{FF2B5EF4-FFF2-40B4-BE49-F238E27FC236}">
                <a16:creationId xmlns:a16="http://schemas.microsoft.com/office/drawing/2014/main" id="{76B5B84D-32CC-4534-96E4-7DEAFCB45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67" y="4191000"/>
            <a:ext cx="7384867" cy="2307771"/>
          </a:xfrm>
          <a:prstGeom prst="rect">
            <a:avLst/>
          </a:prstGeom>
        </p:spPr>
      </p:pic>
    </p:spTree>
    <p:extLst>
      <p:ext uri="{BB962C8B-B14F-4D97-AF65-F5344CB8AC3E}">
        <p14:creationId xmlns:p14="http://schemas.microsoft.com/office/powerpoint/2010/main" val="303177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E1DA023-F66C-4BD4-AB61-1BC5F58B4418}"/>
              </a:ext>
            </a:extLst>
          </p:cNvPr>
          <p:cNvSpPr txBox="1"/>
          <p:nvPr/>
        </p:nvSpPr>
        <p:spPr>
          <a:xfrm>
            <a:off x="244929" y="6643957"/>
            <a:ext cx="6090557"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Die junge Generation revoltiert in vielen europäischen Ländern gegen die Vorherrschaft der alten Kriegsgeneration. </a:t>
            </a:r>
          </a:p>
        </p:txBody>
      </p:sp>
      <p:pic>
        <p:nvPicPr>
          <p:cNvPr id="4" name="Grafik 3">
            <a:extLst>
              <a:ext uri="{FF2B5EF4-FFF2-40B4-BE49-F238E27FC236}">
                <a16:creationId xmlns:a16="http://schemas.microsoft.com/office/drawing/2014/main" id="{07F43745-CAC5-47FB-A994-390FDD76F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 y="4191000"/>
            <a:ext cx="6810103" cy="2128157"/>
          </a:xfrm>
          <a:prstGeom prst="rect">
            <a:avLst/>
          </a:prstGeom>
        </p:spPr>
      </p:pic>
    </p:spTree>
    <p:extLst>
      <p:ext uri="{BB962C8B-B14F-4D97-AF65-F5344CB8AC3E}">
        <p14:creationId xmlns:p14="http://schemas.microsoft.com/office/powerpoint/2010/main" val="223037542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1326</Words>
  <Application>Microsoft Office PowerPoint</Application>
  <PresentationFormat>Breitbild</PresentationFormat>
  <Paragraphs>120</Paragraphs>
  <Slides>49</Slides>
  <Notes>1</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0</vt:i4>
      </vt:variant>
      <vt:variant>
        <vt:lpstr>Folientitel</vt:lpstr>
      </vt:variant>
      <vt:variant>
        <vt:i4>49</vt:i4>
      </vt:variant>
    </vt:vector>
  </HeadingPairs>
  <TitlesOfParts>
    <vt:vector size="53" baseType="lpstr">
      <vt:lpstr>Arial</vt:lpstr>
      <vt:lpstr>Calibri</vt:lpstr>
      <vt:lpstr>Calibri Light</vt:lpstr>
      <vt:lpstr>Office</vt:lpstr>
      <vt:lpstr>Die Geschichte  der Europäischen  Union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Das Schengener Abkommen  wird 40 Jahre alt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Join us and MOVE Der Text unseres Musical-Liedes von 2015</vt:lpstr>
      <vt:lpstr>Die Gegenwart</vt:lpstr>
      <vt:lpstr>Eine bewegte und  bewegende Geschichte Das war die Vergangenheit! Wie soll es weiter gehen?</vt:lpstr>
      <vt:lpstr>PowerPoint-Präsentation</vt:lpstr>
      <vt:lpstr>5 Zukunftsszenarien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Geschichte der Europäischen Union</dc:title>
  <dc:creator>Susanne Gründler</dc:creator>
  <cp:lastModifiedBy>Susanne Gründler</cp:lastModifiedBy>
  <cp:revision>39</cp:revision>
  <dcterms:created xsi:type="dcterms:W3CDTF">2022-02-26T06:06:11Z</dcterms:created>
  <dcterms:modified xsi:type="dcterms:W3CDTF">2026-05-06T08:37:09Z</dcterms:modified>
</cp:coreProperties>
</file>