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93081-6002-4FC2-B65E-5FD62D71056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4F4F7A6C-87E7-49E4-AE74-AE5AA76C59C1}">
      <dgm:prSet/>
      <dgm:spPr/>
      <dgm:t>
        <a:bodyPr/>
        <a:lstStyle/>
        <a:p>
          <a:r>
            <a:rPr lang="de-DE"/>
            <a:t>Seit der Machtübernahme der Taliban im August 2021, sind die Rechte der Frauen und Mädchen eingeschränkt.</a:t>
          </a:r>
          <a:endParaRPr lang="en-US"/>
        </a:p>
      </dgm:t>
    </dgm:pt>
    <dgm:pt modelId="{8313177B-A68D-4445-AAF2-02323CAD1DD6}" type="parTrans" cxnId="{95047140-91F7-4778-BFEB-68C21CC596A5}">
      <dgm:prSet/>
      <dgm:spPr/>
      <dgm:t>
        <a:bodyPr/>
        <a:lstStyle/>
        <a:p>
          <a:endParaRPr lang="en-US"/>
        </a:p>
      </dgm:t>
    </dgm:pt>
    <dgm:pt modelId="{232A3295-3F43-4535-B340-EA81AD028019}" type="sibTrans" cxnId="{95047140-91F7-4778-BFEB-68C21CC596A5}">
      <dgm:prSet/>
      <dgm:spPr/>
      <dgm:t>
        <a:bodyPr/>
        <a:lstStyle/>
        <a:p>
          <a:endParaRPr lang="en-US"/>
        </a:p>
      </dgm:t>
    </dgm:pt>
    <dgm:pt modelId="{5CB7831A-9DB8-4F00-A261-1C86882840C4}">
      <dgm:prSet/>
      <dgm:spPr/>
      <dgm:t>
        <a:bodyPr/>
        <a:lstStyle/>
        <a:p>
          <a:r>
            <a:rPr lang="de-DE"/>
            <a:t>Die Taliban begrenzte die Freiheiten der Frauen in Afghanistan stark. Deshalb können sie keine Universitäten mehr besuchen und ebenfalls seit Ende des Letzten Jahres  nicht an Universitäten teilnehmen.</a:t>
          </a:r>
          <a:endParaRPr lang="en-US"/>
        </a:p>
      </dgm:t>
    </dgm:pt>
    <dgm:pt modelId="{847A55A2-A471-418E-886D-F54D4EB155D7}" type="parTrans" cxnId="{5E57E503-3F36-41CE-B88C-41840A93ADBA}">
      <dgm:prSet/>
      <dgm:spPr/>
      <dgm:t>
        <a:bodyPr/>
        <a:lstStyle/>
        <a:p>
          <a:endParaRPr lang="en-US"/>
        </a:p>
      </dgm:t>
    </dgm:pt>
    <dgm:pt modelId="{3A060132-4F67-4F22-A16E-029F4FEB23EE}" type="sibTrans" cxnId="{5E57E503-3F36-41CE-B88C-41840A93ADBA}">
      <dgm:prSet/>
      <dgm:spPr/>
      <dgm:t>
        <a:bodyPr/>
        <a:lstStyle/>
        <a:p>
          <a:endParaRPr lang="en-US"/>
        </a:p>
      </dgm:t>
    </dgm:pt>
    <dgm:pt modelId="{37E4FF0B-FC1F-4527-AE12-91BF958AED3F}">
      <dgm:prSet/>
      <dgm:spPr/>
      <dgm:t>
        <a:bodyPr/>
        <a:lstStyle/>
        <a:p>
          <a:r>
            <a:rPr lang="de-DE"/>
            <a:t>Es ist ihnen jetzt verboten, Fitnessstudios und Parks zu besuchen. Ende des Jahres kündigte Taliban das professionelle Verbot für Afghanische Frauen bei Nichtregierungsorganisationen an, mit Ausnahmen weniger Bereiche </a:t>
          </a:r>
          <a:endParaRPr lang="en-US"/>
        </a:p>
      </dgm:t>
    </dgm:pt>
    <dgm:pt modelId="{9A8C0067-CB08-490F-BCB4-9EAC2DDD78AC}" type="parTrans" cxnId="{12470F49-627F-4B76-9150-5F97995FF975}">
      <dgm:prSet/>
      <dgm:spPr/>
      <dgm:t>
        <a:bodyPr/>
        <a:lstStyle/>
        <a:p>
          <a:endParaRPr lang="en-US"/>
        </a:p>
      </dgm:t>
    </dgm:pt>
    <dgm:pt modelId="{1F581388-4498-4292-9908-359E9065AB9B}" type="sibTrans" cxnId="{12470F49-627F-4B76-9150-5F97995FF975}">
      <dgm:prSet/>
      <dgm:spPr/>
      <dgm:t>
        <a:bodyPr/>
        <a:lstStyle/>
        <a:p>
          <a:endParaRPr lang="en-US"/>
        </a:p>
      </dgm:t>
    </dgm:pt>
    <dgm:pt modelId="{C1646FDE-6B8C-4250-AFD2-EB9626A745F0}" type="pres">
      <dgm:prSet presAssocID="{76093081-6002-4FC2-B65E-5FD62D710563}" presName="vert0" presStyleCnt="0">
        <dgm:presLayoutVars>
          <dgm:dir/>
          <dgm:animOne val="branch"/>
          <dgm:animLvl val="lvl"/>
        </dgm:presLayoutVars>
      </dgm:prSet>
      <dgm:spPr/>
    </dgm:pt>
    <dgm:pt modelId="{19B2E503-7250-43B4-84F2-27FD4C73842F}" type="pres">
      <dgm:prSet presAssocID="{4F4F7A6C-87E7-49E4-AE74-AE5AA76C59C1}" presName="thickLine" presStyleLbl="alignNode1" presStyleIdx="0" presStyleCnt="3"/>
      <dgm:spPr/>
    </dgm:pt>
    <dgm:pt modelId="{A08902CE-AB3C-4B54-8F5B-D620BFB158F1}" type="pres">
      <dgm:prSet presAssocID="{4F4F7A6C-87E7-49E4-AE74-AE5AA76C59C1}" presName="horz1" presStyleCnt="0"/>
      <dgm:spPr/>
    </dgm:pt>
    <dgm:pt modelId="{1B5CB469-DDEA-4B94-9D11-A8F87DD1780E}" type="pres">
      <dgm:prSet presAssocID="{4F4F7A6C-87E7-49E4-AE74-AE5AA76C59C1}" presName="tx1" presStyleLbl="revTx" presStyleIdx="0" presStyleCnt="3"/>
      <dgm:spPr/>
    </dgm:pt>
    <dgm:pt modelId="{D36390E7-B6DC-47A4-B6AF-6C9298C599D1}" type="pres">
      <dgm:prSet presAssocID="{4F4F7A6C-87E7-49E4-AE74-AE5AA76C59C1}" presName="vert1" presStyleCnt="0"/>
      <dgm:spPr/>
    </dgm:pt>
    <dgm:pt modelId="{F98FA3CB-E8BE-4377-AC2D-44F3C1AC5D47}" type="pres">
      <dgm:prSet presAssocID="{5CB7831A-9DB8-4F00-A261-1C86882840C4}" presName="thickLine" presStyleLbl="alignNode1" presStyleIdx="1" presStyleCnt="3"/>
      <dgm:spPr/>
    </dgm:pt>
    <dgm:pt modelId="{DAE5E338-AB15-4855-86F0-E303BC972327}" type="pres">
      <dgm:prSet presAssocID="{5CB7831A-9DB8-4F00-A261-1C86882840C4}" presName="horz1" presStyleCnt="0"/>
      <dgm:spPr/>
    </dgm:pt>
    <dgm:pt modelId="{139C7A29-6460-4C86-818C-A5278DA6455E}" type="pres">
      <dgm:prSet presAssocID="{5CB7831A-9DB8-4F00-A261-1C86882840C4}" presName="tx1" presStyleLbl="revTx" presStyleIdx="1" presStyleCnt="3"/>
      <dgm:spPr/>
    </dgm:pt>
    <dgm:pt modelId="{939A254F-7253-4E1E-B7EE-5065247FA94B}" type="pres">
      <dgm:prSet presAssocID="{5CB7831A-9DB8-4F00-A261-1C86882840C4}" presName="vert1" presStyleCnt="0"/>
      <dgm:spPr/>
    </dgm:pt>
    <dgm:pt modelId="{46DCC27C-9AE2-4FC0-93D6-7F23435CF2A0}" type="pres">
      <dgm:prSet presAssocID="{37E4FF0B-FC1F-4527-AE12-91BF958AED3F}" presName="thickLine" presStyleLbl="alignNode1" presStyleIdx="2" presStyleCnt="3"/>
      <dgm:spPr/>
    </dgm:pt>
    <dgm:pt modelId="{997199F3-199D-4DE9-AC58-7CD119ECE058}" type="pres">
      <dgm:prSet presAssocID="{37E4FF0B-FC1F-4527-AE12-91BF958AED3F}" presName="horz1" presStyleCnt="0"/>
      <dgm:spPr/>
    </dgm:pt>
    <dgm:pt modelId="{4C928777-D4E4-4C4C-9A23-70E204C38CDF}" type="pres">
      <dgm:prSet presAssocID="{37E4FF0B-FC1F-4527-AE12-91BF958AED3F}" presName="tx1" presStyleLbl="revTx" presStyleIdx="2" presStyleCnt="3"/>
      <dgm:spPr/>
    </dgm:pt>
    <dgm:pt modelId="{6C8B6F8F-4C94-43A0-BCFD-0151B426C1E7}" type="pres">
      <dgm:prSet presAssocID="{37E4FF0B-FC1F-4527-AE12-91BF958AED3F}" presName="vert1" presStyleCnt="0"/>
      <dgm:spPr/>
    </dgm:pt>
  </dgm:ptLst>
  <dgm:cxnLst>
    <dgm:cxn modelId="{5E57E503-3F36-41CE-B88C-41840A93ADBA}" srcId="{76093081-6002-4FC2-B65E-5FD62D710563}" destId="{5CB7831A-9DB8-4F00-A261-1C86882840C4}" srcOrd="1" destOrd="0" parTransId="{847A55A2-A471-418E-886D-F54D4EB155D7}" sibTransId="{3A060132-4F67-4F22-A16E-029F4FEB23EE}"/>
    <dgm:cxn modelId="{95047140-91F7-4778-BFEB-68C21CC596A5}" srcId="{76093081-6002-4FC2-B65E-5FD62D710563}" destId="{4F4F7A6C-87E7-49E4-AE74-AE5AA76C59C1}" srcOrd="0" destOrd="0" parTransId="{8313177B-A68D-4445-AAF2-02323CAD1DD6}" sibTransId="{232A3295-3F43-4535-B340-EA81AD028019}"/>
    <dgm:cxn modelId="{12470F49-627F-4B76-9150-5F97995FF975}" srcId="{76093081-6002-4FC2-B65E-5FD62D710563}" destId="{37E4FF0B-FC1F-4527-AE12-91BF958AED3F}" srcOrd="2" destOrd="0" parTransId="{9A8C0067-CB08-490F-BCB4-9EAC2DDD78AC}" sibTransId="{1F581388-4498-4292-9908-359E9065AB9B}"/>
    <dgm:cxn modelId="{A5D39EB9-2B85-4280-BCD3-654F39A62AC4}" type="presOf" srcId="{37E4FF0B-FC1F-4527-AE12-91BF958AED3F}" destId="{4C928777-D4E4-4C4C-9A23-70E204C38CDF}" srcOrd="0" destOrd="0" presId="urn:microsoft.com/office/officeart/2008/layout/LinedList"/>
    <dgm:cxn modelId="{C2A793CD-1FE4-49E1-87C2-9D37E8F51CF6}" type="presOf" srcId="{5CB7831A-9DB8-4F00-A261-1C86882840C4}" destId="{139C7A29-6460-4C86-818C-A5278DA6455E}" srcOrd="0" destOrd="0" presId="urn:microsoft.com/office/officeart/2008/layout/LinedList"/>
    <dgm:cxn modelId="{3907B6DD-F9E1-4C4F-AAC0-3B029059C524}" type="presOf" srcId="{76093081-6002-4FC2-B65E-5FD62D710563}" destId="{C1646FDE-6B8C-4250-AFD2-EB9626A745F0}" srcOrd="0" destOrd="0" presId="urn:microsoft.com/office/officeart/2008/layout/LinedList"/>
    <dgm:cxn modelId="{7916A5F5-DF55-42AE-8BFB-002732C55703}" type="presOf" srcId="{4F4F7A6C-87E7-49E4-AE74-AE5AA76C59C1}" destId="{1B5CB469-DDEA-4B94-9D11-A8F87DD1780E}" srcOrd="0" destOrd="0" presId="urn:microsoft.com/office/officeart/2008/layout/LinedList"/>
    <dgm:cxn modelId="{1B222F46-E7E7-405B-A84F-7CD8AB323239}" type="presParOf" srcId="{C1646FDE-6B8C-4250-AFD2-EB9626A745F0}" destId="{19B2E503-7250-43B4-84F2-27FD4C73842F}" srcOrd="0" destOrd="0" presId="urn:microsoft.com/office/officeart/2008/layout/LinedList"/>
    <dgm:cxn modelId="{3918CD84-960F-4FCE-9521-4CECE4F4C0CA}" type="presParOf" srcId="{C1646FDE-6B8C-4250-AFD2-EB9626A745F0}" destId="{A08902CE-AB3C-4B54-8F5B-D620BFB158F1}" srcOrd="1" destOrd="0" presId="urn:microsoft.com/office/officeart/2008/layout/LinedList"/>
    <dgm:cxn modelId="{175DDBD6-413D-40ED-B370-76A32105C2CD}" type="presParOf" srcId="{A08902CE-AB3C-4B54-8F5B-D620BFB158F1}" destId="{1B5CB469-DDEA-4B94-9D11-A8F87DD1780E}" srcOrd="0" destOrd="0" presId="urn:microsoft.com/office/officeart/2008/layout/LinedList"/>
    <dgm:cxn modelId="{6DC9DE3E-16D8-42EC-A52F-F29A8FAAE007}" type="presParOf" srcId="{A08902CE-AB3C-4B54-8F5B-D620BFB158F1}" destId="{D36390E7-B6DC-47A4-B6AF-6C9298C599D1}" srcOrd="1" destOrd="0" presId="urn:microsoft.com/office/officeart/2008/layout/LinedList"/>
    <dgm:cxn modelId="{FEA4688C-9EBC-4E15-AB9C-35E0723836C6}" type="presParOf" srcId="{C1646FDE-6B8C-4250-AFD2-EB9626A745F0}" destId="{F98FA3CB-E8BE-4377-AC2D-44F3C1AC5D47}" srcOrd="2" destOrd="0" presId="urn:microsoft.com/office/officeart/2008/layout/LinedList"/>
    <dgm:cxn modelId="{5860CC3D-1AD7-49F0-8E3D-E31D9715DAF5}" type="presParOf" srcId="{C1646FDE-6B8C-4250-AFD2-EB9626A745F0}" destId="{DAE5E338-AB15-4855-86F0-E303BC972327}" srcOrd="3" destOrd="0" presId="urn:microsoft.com/office/officeart/2008/layout/LinedList"/>
    <dgm:cxn modelId="{D07021EC-C879-4B89-80DA-9FF4A60C56E5}" type="presParOf" srcId="{DAE5E338-AB15-4855-86F0-E303BC972327}" destId="{139C7A29-6460-4C86-818C-A5278DA6455E}" srcOrd="0" destOrd="0" presId="urn:microsoft.com/office/officeart/2008/layout/LinedList"/>
    <dgm:cxn modelId="{B5943EF1-DC4F-4175-9886-D78B83D3468F}" type="presParOf" srcId="{DAE5E338-AB15-4855-86F0-E303BC972327}" destId="{939A254F-7253-4E1E-B7EE-5065247FA94B}" srcOrd="1" destOrd="0" presId="urn:microsoft.com/office/officeart/2008/layout/LinedList"/>
    <dgm:cxn modelId="{9B22E5FD-4694-4C29-BB68-B887B7C1A2B0}" type="presParOf" srcId="{C1646FDE-6B8C-4250-AFD2-EB9626A745F0}" destId="{46DCC27C-9AE2-4FC0-93D6-7F23435CF2A0}" srcOrd="4" destOrd="0" presId="urn:microsoft.com/office/officeart/2008/layout/LinedList"/>
    <dgm:cxn modelId="{F057E462-1298-4DFD-ABFA-F94AA2EA3C1F}" type="presParOf" srcId="{C1646FDE-6B8C-4250-AFD2-EB9626A745F0}" destId="{997199F3-199D-4DE9-AC58-7CD119ECE058}" srcOrd="5" destOrd="0" presId="urn:microsoft.com/office/officeart/2008/layout/LinedList"/>
    <dgm:cxn modelId="{4FA19BCC-EF39-4DCC-8B92-3D75B1E367A4}" type="presParOf" srcId="{997199F3-199D-4DE9-AC58-7CD119ECE058}" destId="{4C928777-D4E4-4C4C-9A23-70E204C38CDF}" srcOrd="0" destOrd="0" presId="urn:microsoft.com/office/officeart/2008/layout/LinedList"/>
    <dgm:cxn modelId="{E2D6CDB1-97E6-4C3F-9BE3-195A41129945}" type="presParOf" srcId="{997199F3-199D-4DE9-AC58-7CD119ECE058}" destId="{6C8B6F8F-4C94-43A0-BCFD-0151B426C1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E503-7250-43B4-84F2-27FD4C73842F}">
      <dsp:nvSpPr>
        <dsp:cNvPr id="0" name=""/>
        <dsp:cNvSpPr/>
      </dsp:nvSpPr>
      <dsp:spPr>
        <a:xfrm>
          <a:off x="0" y="2104"/>
          <a:ext cx="4840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CB469-DDEA-4B94-9D11-A8F87DD1780E}">
      <dsp:nvSpPr>
        <dsp:cNvPr id="0" name=""/>
        <dsp:cNvSpPr/>
      </dsp:nvSpPr>
      <dsp:spPr>
        <a:xfrm>
          <a:off x="0" y="2104"/>
          <a:ext cx="4840900" cy="143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kern="1200"/>
            <a:t>Seit der Machtübernahme der Taliban im August 2021, sind die Rechte der Frauen und Mädchen eingeschränkt.</a:t>
          </a:r>
          <a:endParaRPr lang="en-US" sz="1500" kern="1200"/>
        </a:p>
      </dsp:txBody>
      <dsp:txXfrm>
        <a:off x="0" y="2104"/>
        <a:ext cx="4840900" cy="1435568"/>
      </dsp:txXfrm>
    </dsp:sp>
    <dsp:sp modelId="{F98FA3CB-E8BE-4377-AC2D-44F3C1AC5D47}">
      <dsp:nvSpPr>
        <dsp:cNvPr id="0" name=""/>
        <dsp:cNvSpPr/>
      </dsp:nvSpPr>
      <dsp:spPr>
        <a:xfrm>
          <a:off x="0" y="1437673"/>
          <a:ext cx="48409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C7A29-6460-4C86-818C-A5278DA6455E}">
      <dsp:nvSpPr>
        <dsp:cNvPr id="0" name=""/>
        <dsp:cNvSpPr/>
      </dsp:nvSpPr>
      <dsp:spPr>
        <a:xfrm>
          <a:off x="0" y="1437673"/>
          <a:ext cx="4840900" cy="143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kern="1200"/>
            <a:t>Die Taliban begrenzte die Freiheiten der Frauen in Afghanistan stark. Deshalb können sie keine Universitäten mehr besuchen und ebenfalls seit Ende des Letzten Jahres  nicht an Universitäten teilnehmen.</a:t>
          </a:r>
          <a:endParaRPr lang="en-US" sz="1500" kern="1200"/>
        </a:p>
      </dsp:txBody>
      <dsp:txXfrm>
        <a:off x="0" y="1437673"/>
        <a:ext cx="4840900" cy="1435568"/>
      </dsp:txXfrm>
    </dsp:sp>
    <dsp:sp modelId="{46DCC27C-9AE2-4FC0-93D6-7F23435CF2A0}">
      <dsp:nvSpPr>
        <dsp:cNvPr id="0" name=""/>
        <dsp:cNvSpPr/>
      </dsp:nvSpPr>
      <dsp:spPr>
        <a:xfrm>
          <a:off x="0" y="2873242"/>
          <a:ext cx="48409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28777-D4E4-4C4C-9A23-70E204C38CDF}">
      <dsp:nvSpPr>
        <dsp:cNvPr id="0" name=""/>
        <dsp:cNvSpPr/>
      </dsp:nvSpPr>
      <dsp:spPr>
        <a:xfrm>
          <a:off x="0" y="2873242"/>
          <a:ext cx="4840900" cy="143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kern="1200"/>
            <a:t>Es ist ihnen jetzt verboten, Fitnessstudios und Parks zu besuchen. Ende des Jahres kündigte Taliban das professionelle Verbot für Afghanische Frauen bei Nichtregierungsorganisationen an, mit Ausnahmen weniger Bereiche </a:t>
          </a:r>
          <a:endParaRPr lang="en-US" sz="1500" kern="1200"/>
        </a:p>
      </dsp:txBody>
      <dsp:txXfrm>
        <a:off x="0" y="2873242"/>
        <a:ext cx="4840900" cy="14355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18.04.23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18.04.23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18.04.23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18.04.23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18.04.23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18.04.23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18.04.23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18.04.23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18.04.23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18.04.23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18.04.23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18.04.23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ds-fleurat.org" TargetMode="External"/><Relationship Id="rId2" Type="http://schemas.openxmlformats.org/officeDocument/2006/relationships/hyperlink" Target="https://amp.zdf.de/nachrichten/politik/afghanistan-frauen-frauenrechte-taliban-un-100.html" TargetMode="External"/><Relationship Id="rId1" Type="http://schemas.openxmlformats.org/officeDocument/2006/relationships/slideLayout" Target="../slideLayouts/slideLayout3.xml"/><Relationship Id="rId6" Type="http://schemas.openxmlformats.org/officeDocument/2006/relationships/hyperlink" Target="https://www.dizi.de" TargetMode="External"/><Relationship Id="rId5" Type="http://schemas.openxmlformats.org/officeDocument/2006/relationships/hyperlink" Target="https://de.m.wikipedia.org" TargetMode="External"/><Relationship Id="rId4" Type="http://schemas.openxmlformats.org/officeDocument/2006/relationships/hyperlink" Target="https://www.deine-korrespondentin.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4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285241" y="1008993"/>
            <a:ext cx="9231410" cy="3542045"/>
          </a:xfrm>
        </p:spPr>
        <p:txBody>
          <a:bodyPr anchor="b">
            <a:normAutofit/>
          </a:bodyPr>
          <a:lstStyle/>
          <a:p>
            <a:pPr algn="l"/>
            <a:r>
              <a:rPr lang="de-DE" sz="10600">
                <a:cs typeface="Calibri Light"/>
              </a:rPr>
              <a:t>FRAUENRECHTE</a:t>
            </a:r>
          </a:p>
        </p:txBody>
      </p:sp>
      <p:sp>
        <p:nvSpPr>
          <p:cNvPr id="3" name="Untertitel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de-DE">
                <a:cs typeface="Calibri"/>
              </a:rPr>
              <a:t>In Afghanistan</a:t>
            </a:r>
            <a:endParaRPr lang="de-DE"/>
          </a:p>
        </p:txBody>
      </p:sp>
    </p:spTree>
    <p:extLst>
      <p:ext uri="{BB962C8B-B14F-4D97-AF65-F5344CB8AC3E}">
        <p14:creationId xmlns:p14="http://schemas.microsoft.com/office/powerpoint/2010/main" val="157749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5" name="Rectangle 7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53E23C-5BF5-9063-712B-36A2491B5EEB}"/>
              </a:ext>
            </a:extLst>
          </p:cNvPr>
          <p:cNvSpPr>
            <a:spLocks noGrp="1"/>
          </p:cNvSpPr>
          <p:nvPr>
            <p:ph type="title"/>
          </p:nvPr>
        </p:nvSpPr>
        <p:spPr>
          <a:xfrm>
            <a:off x="1282963" y="1238080"/>
            <a:ext cx="9849751" cy="1349671"/>
          </a:xfrm>
        </p:spPr>
        <p:txBody>
          <a:bodyPr anchor="b">
            <a:normAutofit/>
          </a:bodyPr>
          <a:lstStyle/>
          <a:p>
            <a:r>
              <a:rPr lang="de-DE" sz="5400">
                <a:cs typeface="Calibri Light"/>
              </a:rPr>
              <a:t>Inhaltsverzeichnis</a:t>
            </a:r>
          </a:p>
        </p:txBody>
      </p:sp>
      <p:sp>
        <p:nvSpPr>
          <p:cNvPr id="3" name="Inhaltsplatzhalter 2">
            <a:extLst>
              <a:ext uri="{FF2B5EF4-FFF2-40B4-BE49-F238E27FC236}">
                <a16:creationId xmlns:a16="http://schemas.microsoft.com/office/drawing/2014/main" id="{34617BD8-FF37-CFF5-2AF3-16A7B2E05906}"/>
              </a:ext>
            </a:extLst>
          </p:cNvPr>
          <p:cNvSpPr>
            <a:spLocks noGrp="1"/>
          </p:cNvSpPr>
          <p:nvPr>
            <p:ph idx="1"/>
          </p:nvPr>
        </p:nvSpPr>
        <p:spPr>
          <a:xfrm>
            <a:off x="1289304" y="2902913"/>
            <a:ext cx="9849751" cy="3032168"/>
          </a:xfrm>
        </p:spPr>
        <p:txBody>
          <a:bodyPr vert="horz" lIns="91440" tIns="45720" rIns="91440" bIns="45720" rtlCol="0" anchor="ctr">
            <a:normAutofit/>
          </a:bodyPr>
          <a:lstStyle/>
          <a:p>
            <a:r>
              <a:rPr lang="de-DE" sz="2000">
                <a:cs typeface="Calibri"/>
              </a:rPr>
              <a:t>Welche Rechte haben die Frauen in Afghanistan</a:t>
            </a:r>
          </a:p>
          <a:p>
            <a:r>
              <a:rPr lang="de-DE" sz="2000">
                <a:cs typeface="Calibri"/>
              </a:rPr>
              <a:t>Afghanistan nach der Machtübernahme der Taliban </a:t>
            </a:r>
          </a:p>
          <a:p>
            <a:r>
              <a:rPr lang="de-DE" sz="2000">
                <a:cs typeface="Calibri"/>
              </a:rPr>
              <a:t>Was kostet eine Frau in Afghanistan?</a:t>
            </a:r>
          </a:p>
          <a:p>
            <a:r>
              <a:rPr lang="de-DE" sz="2000">
                <a:cs typeface="Calibri"/>
              </a:rPr>
              <a:t>Wie Leben Frauen unter den Taliban?</a:t>
            </a:r>
          </a:p>
          <a:p>
            <a:r>
              <a:rPr lang="de-DE" sz="2000">
                <a:cs typeface="Calibri"/>
              </a:rPr>
              <a:t>Wer hilft Frauen in Afghanistan?</a:t>
            </a:r>
          </a:p>
          <a:p>
            <a:r>
              <a:rPr lang="de-DE" sz="2000">
                <a:cs typeface="Calibri"/>
              </a:rPr>
              <a:t>Quelle</a:t>
            </a:r>
          </a:p>
          <a:p>
            <a:endParaRPr lang="de-DE" sz="2000">
              <a:cs typeface="Calibri"/>
            </a:endParaRPr>
          </a:p>
        </p:txBody>
      </p:sp>
    </p:spTree>
    <p:extLst>
      <p:ext uri="{BB962C8B-B14F-4D97-AF65-F5344CB8AC3E}">
        <p14:creationId xmlns:p14="http://schemas.microsoft.com/office/powerpoint/2010/main" val="413151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BB514F-E905-B9FA-7A20-045CC11A4A9A}"/>
              </a:ext>
            </a:extLst>
          </p:cNvPr>
          <p:cNvSpPr>
            <a:spLocks noGrp="1"/>
          </p:cNvSpPr>
          <p:nvPr>
            <p:ph type="title"/>
          </p:nvPr>
        </p:nvSpPr>
        <p:spPr>
          <a:xfrm>
            <a:off x="1006900" y="1188637"/>
            <a:ext cx="3152097" cy="4480726"/>
          </a:xfrm>
        </p:spPr>
        <p:txBody>
          <a:bodyPr>
            <a:normAutofit/>
          </a:bodyPr>
          <a:lstStyle/>
          <a:p>
            <a:pPr algn="r"/>
            <a:r>
              <a:rPr lang="de-DE" sz="4100">
                <a:cs typeface="Calibri Light"/>
              </a:rPr>
              <a:t>Welche Rechte haben die Frauen in Afghanistan?</a:t>
            </a:r>
          </a:p>
        </p:txBody>
      </p:sp>
      <p:sp>
        <p:nvSpPr>
          <p:cNvPr id="64" name="Right Triangle 4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Inhaltsplatzhalter 2">
            <a:extLst>
              <a:ext uri="{FF2B5EF4-FFF2-40B4-BE49-F238E27FC236}">
                <a16:creationId xmlns:a16="http://schemas.microsoft.com/office/drawing/2014/main" id="{3E09E948-3A21-F839-3E28-8733875DFC14}"/>
              </a:ext>
            </a:extLst>
          </p:cNvPr>
          <p:cNvGraphicFramePr>
            <a:graphicFrameLocks noGrp="1"/>
          </p:cNvGraphicFramePr>
          <p:nvPr>
            <p:ph idx="1"/>
            <p:extLst>
              <p:ext uri="{D42A27DB-BD31-4B8C-83A1-F6EECF244321}">
                <p14:modId xmlns:p14="http://schemas.microsoft.com/office/powerpoint/2010/main" val="4061098266"/>
              </p:ext>
            </p:extLst>
          </p:nvPr>
        </p:nvGraphicFramePr>
        <p:xfrm>
          <a:off x="5293698" y="1265230"/>
          <a:ext cx="4840901" cy="431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42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4" descr="Erhobene Fäuste">
            <a:extLst>
              <a:ext uri="{FF2B5EF4-FFF2-40B4-BE49-F238E27FC236}">
                <a16:creationId xmlns:a16="http://schemas.microsoft.com/office/drawing/2014/main" id="{3382DD9B-31DA-67F2-864C-E48AFD7B26DC}"/>
              </a:ext>
            </a:extLst>
          </p:cNvPr>
          <p:cNvPicPr>
            <a:picLocks noChangeAspect="1"/>
          </p:cNvPicPr>
          <p:nvPr/>
        </p:nvPicPr>
        <p:blipFill rotWithShape="1">
          <a:blip r:embed="rId2">
            <a:alphaModFix amt="55000"/>
          </a:blip>
          <a:srcRect t="9295" b="6435"/>
          <a:stretch/>
        </p:blipFill>
        <p:spPr>
          <a:xfrm>
            <a:off x="20" y="-9107"/>
            <a:ext cx="12191980" cy="6858000"/>
          </a:xfrm>
          <a:prstGeom prst="rect">
            <a:avLst/>
          </a:prstGeom>
        </p:spPr>
      </p:pic>
      <p:sp>
        <p:nvSpPr>
          <p:cNvPr id="2" name="Titel 1">
            <a:extLst>
              <a:ext uri="{FF2B5EF4-FFF2-40B4-BE49-F238E27FC236}">
                <a16:creationId xmlns:a16="http://schemas.microsoft.com/office/drawing/2014/main" id="{9264E171-8B28-744C-9DDB-64A8151A4722}"/>
              </a:ext>
            </a:extLst>
          </p:cNvPr>
          <p:cNvSpPr>
            <a:spLocks noGrp="1"/>
          </p:cNvSpPr>
          <p:nvPr>
            <p:ph type="title"/>
          </p:nvPr>
        </p:nvSpPr>
        <p:spPr>
          <a:xfrm>
            <a:off x="686834" y="591344"/>
            <a:ext cx="3200400" cy="5585619"/>
          </a:xfrm>
        </p:spPr>
        <p:txBody>
          <a:bodyPr>
            <a:normAutofit/>
          </a:bodyPr>
          <a:lstStyle/>
          <a:p>
            <a:r>
              <a:rPr lang="de-DE" sz="3100">
                <a:solidFill>
                  <a:srgbClr val="FFFFFF"/>
                </a:solidFill>
                <a:cs typeface="Calibri Light"/>
              </a:rPr>
              <a:t>Afghanistan nach der Machtübernahme der Taliban</a:t>
            </a:r>
            <a:endParaRPr lang="de-DE" sz="3100">
              <a:solidFill>
                <a:srgbClr val="FFFFFF"/>
              </a:solidFill>
            </a:endParaRPr>
          </a:p>
        </p:txBody>
      </p:sp>
      <p:sp>
        <p:nvSpPr>
          <p:cNvPr id="99" name="Arc 9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Content Placeholder 13">
            <a:extLst>
              <a:ext uri="{FF2B5EF4-FFF2-40B4-BE49-F238E27FC236}">
                <a16:creationId xmlns:a16="http://schemas.microsoft.com/office/drawing/2014/main" id="{F39FA3A2-966F-9D5B-2B3F-EE52AD03E51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200">
                <a:solidFill>
                  <a:srgbClr val="FFFFFF"/>
                </a:solidFill>
                <a:cs typeface="Calibri"/>
              </a:rPr>
              <a:t>Die Lebensbedingungen der Afghanen sind weiterhin von der Wirtschaftlichen, finanziellen und humanitären Krise betroffen die durch die Sanktionen und die Einstellung der Entwicklungszusammenarbeit verschärft wurde.</a:t>
            </a:r>
          </a:p>
          <a:p>
            <a:r>
              <a:rPr lang="en-US" sz="2200">
                <a:solidFill>
                  <a:srgbClr val="FFFFFF"/>
                </a:solidFill>
                <a:cs typeface="Calibri"/>
              </a:rPr>
              <a:t>Es gibt eine erhebliche Hungersnot</a:t>
            </a:r>
          </a:p>
          <a:p>
            <a:r>
              <a:rPr lang="en-US" sz="2200">
                <a:solidFill>
                  <a:srgbClr val="FFFFFF"/>
                </a:solidFill>
                <a:cs typeface="Calibri"/>
              </a:rPr>
              <a:t>Es wird befürchtet, dass mehr als 90 Prozent der Bevölkerung in naher Zukunft unter die Armutsgrenze fallen werden.</a:t>
            </a:r>
          </a:p>
          <a:p>
            <a:r>
              <a:rPr lang="en-US" sz="2200">
                <a:solidFill>
                  <a:srgbClr val="FFFFFF"/>
                </a:solidFill>
                <a:cs typeface="Calibri"/>
              </a:rPr>
              <a:t>Obwohl sich die Sicherheitslage insgesamt verbessert hat, seit die Taliban nun selbst an der Macht sind und keine Anschläge mehr verüben. Zwischen Mitte August 2021 und Mitte Juni 2022 verzeichnete die UN jedoch 2.106 zivile Opfer, obwohl die bewaffnete Gewalt insgesamt deutlich zurückgegangen ist.</a:t>
            </a:r>
          </a:p>
          <a:p>
            <a:endParaRPr lang="en-US" sz="2200">
              <a:solidFill>
                <a:srgbClr val="FFFFFF"/>
              </a:solidFill>
              <a:cs typeface="Calibri"/>
            </a:endParaRPr>
          </a:p>
          <a:p>
            <a:endParaRPr lang="en-US" sz="2200">
              <a:solidFill>
                <a:srgbClr val="FFFFFF"/>
              </a:solidFill>
              <a:cs typeface="Calibri"/>
            </a:endParaRPr>
          </a:p>
          <a:p>
            <a:pPr marL="0" indent="0">
              <a:buNone/>
            </a:pPr>
            <a:endParaRPr lang="en-US" sz="2200">
              <a:solidFill>
                <a:srgbClr val="FFFFFF"/>
              </a:solidFill>
              <a:cs typeface="Calibri"/>
            </a:endParaRPr>
          </a:p>
        </p:txBody>
      </p:sp>
    </p:spTree>
    <p:extLst>
      <p:ext uri="{BB962C8B-B14F-4D97-AF65-F5344CB8AC3E}">
        <p14:creationId xmlns:p14="http://schemas.microsoft.com/office/powerpoint/2010/main" val="201409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7227CD09-2AE5-C037-26CB-BE108730A8D2}"/>
              </a:ext>
            </a:extLst>
          </p:cNvPr>
          <p:cNvSpPr>
            <a:spLocks noGrp="1"/>
          </p:cNvSpPr>
          <p:nvPr>
            <p:ph type="title"/>
          </p:nvPr>
        </p:nvSpPr>
        <p:spPr>
          <a:xfrm>
            <a:off x="219974" y="90576"/>
            <a:ext cx="4191000" cy="5338763"/>
          </a:xfrm>
        </p:spPr>
        <p:txBody>
          <a:bodyPr vert="horz" lIns="91440" tIns="45720" rIns="91440" bIns="45720" rtlCol="0">
            <a:normAutofit/>
          </a:bodyPr>
          <a:lstStyle/>
          <a:p>
            <a:r>
              <a:rPr lang="de-DE" sz="4000">
                <a:cs typeface="Calibri Light"/>
              </a:rPr>
              <a:t>Was kostet eine Frau in Afghanistan?</a:t>
            </a:r>
          </a:p>
        </p:txBody>
      </p:sp>
      <p:sp>
        <p:nvSpPr>
          <p:cNvPr id="3" name="Inhaltsplatzhalter 2">
            <a:extLst>
              <a:ext uri="{FF2B5EF4-FFF2-40B4-BE49-F238E27FC236}">
                <a16:creationId xmlns:a16="http://schemas.microsoft.com/office/drawing/2014/main" id="{853335C5-C892-5D72-F89E-8767BE4C14F8}"/>
              </a:ext>
            </a:extLst>
          </p:cNvPr>
          <p:cNvSpPr>
            <a:spLocks noGrp="1"/>
          </p:cNvSpPr>
          <p:nvPr>
            <p:ph idx="1"/>
          </p:nvPr>
        </p:nvSpPr>
        <p:spPr>
          <a:xfrm>
            <a:off x="5187313" y="90576"/>
            <a:ext cx="6051468" cy="5338763"/>
          </a:xfrm>
        </p:spPr>
        <p:txBody>
          <a:bodyPr vert="horz" lIns="91440" tIns="45720" rIns="91440" bIns="45720" rtlCol="0" anchor="t">
            <a:noAutofit/>
          </a:bodyPr>
          <a:lstStyle/>
          <a:p>
            <a:r>
              <a:rPr lang="de-DE" sz="1800">
                <a:cs typeface="Calibri"/>
              </a:rPr>
              <a:t>Prostituierte werden per Telefon oder Facebook-Nachrichten zu Partys eingeladen, und es ist nicht ungewöhnlich, dass eine Prostituierte mehrere Kunden befriedigt, bevor sie die Privathäuser verlässt.</a:t>
            </a:r>
          </a:p>
          <a:p>
            <a:r>
              <a:rPr lang="de-DE" sz="1800" err="1">
                <a:cs typeface="Calibri"/>
              </a:rPr>
              <a:t>Kabulis</a:t>
            </a:r>
            <a:r>
              <a:rPr lang="de-DE" sz="1800">
                <a:cs typeface="Calibri"/>
              </a:rPr>
              <a:t> Schätzungen zufolge existieren außerdem etwa 60 bis 80 Bordelle in der Hauptstadt Kabul die sich in 2 südlichen Bezirken befinden.</a:t>
            </a:r>
          </a:p>
          <a:p>
            <a:r>
              <a:rPr lang="de-DE" sz="1800">
                <a:cs typeface="Calibri"/>
              </a:rPr>
              <a:t>Prostituierte können auch auf der Straße gefunden werden. Die Frauen, die immer in einer Burka verhüllt sind, steigen ein, wenn Freier die Lichthupe aktiviert und mit einem bestimmten Handzeichen reagieren. Insbesondere während der Mittagszeit, da Frauen am Abend kaum noch alleine auf der Straße sind.</a:t>
            </a:r>
          </a:p>
          <a:p>
            <a:r>
              <a:rPr lang="de-DE" sz="1800">
                <a:cs typeface="Calibri"/>
              </a:rPr>
              <a:t>Im Durschnitt erhalten Frauen zwischen 25 und 50 Euro, manchmal sogar nur 500 Afghani, was umgerechnet sechs Euro entspricht. Prostitution wird hauptsächlich durch Zwang und Armut verursach. </a:t>
            </a:r>
          </a:p>
          <a:p>
            <a:r>
              <a:rPr lang="de-DE" sz="1800">
                <a:solidFill>
                  <a:srgbClr val="000000"/>
                </a:solidFill>
                <a:cs typeface="Calibri"/>
              </a:rPr>
              <a:t>Viele von ihnen werden von ihren Ehemänner, die häufig Drogen konsumieren, dazu gezwungen. Andere Menschen haben im Krieg ihre Partner verloren.</a:t>
            </a:r>
          </a:p>
          <a:p>
            <a:r>
              <a:rPr lang="de-DE" sz="1800">
                <a:solidFill>
                  <a:srgbClr val="000000"/>
                </a:solidFill>
                <a:cs typeface="Calibri"/>
              </a:rPr>
              <a:t>Es wird angenommen, dass etwa 1.5 Millionen Witwen alleine mehrere Kinder erziehen müssen.</a:t>
            </a:r>
          </a:p>
        </p:txBody>
      </p:sp>
    </p:spTree>
    <p:extLst>
      <p:ext uri="{BB962C8B-B14F-4D97-AF65-F5344CB8AC3E}">
        <p14:creationId xmlns:p14="http://schemas.microsoft.com/office/powerpoint/2010/main" val="409538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D98476-8C6E-B618-7980-C1BF027AD1C9}"/>
              </a:ext>
            </a:extLst>
          </p:cNvPr>
          <p:cNvSpPr>
            <a:spLocks noGrp="1"/>
          </p:cNvSpPr>
          <p:nvPr>
            <p:ph type="title"/>
          </p:nvPr>
        </p:nvSpPr>
        <p:spPr>
          <a:xfrm>
            <a:off x="1043631" y="809898"/>
            <a:ext cx="9942716" cy="1554480"/>
          </a:xfrm>
        </p:spPr>
        <p:txBody>
          <a:bodyPr anchor="ctr">
            <a:normAutofit/>
          </a:bodyPr>
          <a:lstStyle/>
          <a:p>
            <a:r>
              <a:rPr lang="de-DE" sz="4000">
                <a:cs typeface="Calibri Light"/>
              </a:rPr>
              <a:t>Wie Leben Frauen unter den Taliban?</a:t>
            </a:r>
            <a:endParaRPr lang="de-DE" sz="4000"/>
          </a:p>
        </p:txBody>
      </p:sp>
      <p:sp>
        <p:nvSpPr>
          <p:cNvPr id="3" name="Inhaltsplatzhalter 2">
            <a:extLst>
              <a:ext uri="{FF2B5EF4-FFF2-40B4-BE49-F238E27FC236}">
                <a16:creationId xmlns:a16="http://schemas.microsoft.com/office/drawing/2014/main" id="{35E42D8F-C7C2-FA8B-BE44-67C60073C70B}"/>
              </a:ext>
            </a:extLst>
          </p:cNvPr>
          <p:cNvSpPr>
            <a:spLocks noGrp="1"/>
          </p:cNvSpPr>
          <p:nvPr>
            <p:ph idx="1"/>
          </p:nvPr>
        </p:nvSpPr>
        <p:spPr>
          <a:xfrm>
            <a:off x="1045028" y="2816239"/>
            <a:ext cx="9941319" cy="3124658"/>
          </a:xfrm>
        </p:spPr>
        <p:txBody>
          <a:bodyPr vert="horz" lIns="91440" tIns="45720" rIns="91440" bIns="45720" rtlCol="0" anchor="t">
            <a:normAutofit lnSpcReduction="10000"/>
          </a:bodyPr>
          <a:lstStyle/>
          <a:p>
            <a:r>
              <a:rPr lang="de-DE" sz="2400">
                <a:cs typeface="Calibri"/>
              </a:rPr>
              <a:t>Ein Taliban-Sprecher erklärte, dass ,, das Gesicht der Frau eine Quelle der Korruption für die mit ihr nicht verwandten Männer ist´´, weshalb Frauen in der Öffentlichkeit die Burka tragen mussten. Ab dem Alter von acht Jahren war es Frauen untersagt, zu arbeiten und zu lernen. Bis jetzt wurde der Unterricht nur auf die Koran-Lektionen beschränkt. Frauen, die höhere Bildung anstrebten, wurden gezwungen, Schulen im Untergrund zu besuchen, wo sie und ihre Lehrer die Todesstrafe riskierten, falls sie entdeckt wurden. Es war Frauen untersagt, einen männlichen Arzt aufzusuchen, ohne einen männlichen Begleiter, was dazu führte, dass viele Krankheiten unbehandelt blieben.</a:t>
            </a:r>
          </a:p>
          <a:p>
            <a:endParaRPr lang="de-DE" sz="24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14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B0C07A-6351-3CC2-357C-557F4D0E51B2}"/>
              </a:ext>
            </a:extLst>
          </p:cNvPr>
          <p:cNvSpPr>
            <a:spLocks noGrp="1"/>
          </p:cNvSpPr>
          <p:nvPr>
            <p:ph type="title"/>
          </p:nvPr>
        </p:nvSpPr>
        <p:spPr>
          <a:xfrm>
            <a:off x="645065" y="1463040"/>
            <a:ext cx="3796306" cy="2690949"/>
          </a:xfrm>
        </p:spPr>
        <p:txBody>
          <a:bodyPr anchor="t">
            <a:normAutofit/>
          </a:bodyPr>
          <a:lstStyle/>
          <a:p>
            <a:r>
              <a:rPr lang="de-DE" sz="3600">
                <a:cs typeface="Calibri Light"/>
              </a:rPr>
              <a:t>Wer hilft Frauen in Afghanistan?</a:t>
            </a:r>
            <a:endParaRPr lang="de-DE" sz="3600"/>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B40C6660-7B6E-CC0D-1772-50CEAD1E625C}"/>
              </a:ext>
            </a:extLst>
          </p:cNvPr>
          <p:cNvSpPr>
            <a:spLocks noGrp="1"/>
          </p:cNvSpPr>
          <p:nvPr>
            <p:ph idx="1"/>
          </p:nvPr>
        </p:nvSpPr>
        <p:spPr>
          <a:xfrm>
            <a:off x="5656218" y="370360"/>
            <a:ext cx="5542387" cy="5393126"/>
          </a:xfrm>
        </p:spPr>
        <p:txBody>
          <a:bodyPr anchor="t">
            <a:normAutofit/>
          </a:bodyPr>
          <a:lstStyle/>
          <a:p>
            <a:r>
              <a:rPr lang="de-DE" sz="2200">
                <a:cs typeface="Calibri"/>
              </a:rPr>
              <a:t>Verschiedene Projekte in ländlichen Gebieten Afghanistans werden vom Afghanischen Frauenverein e.V. unterstützt Schulen für Kinder und Jugendliche, Frauenausbildungseinrichtungen für Schneiderinnen und Stickerinnen, Gesundheitseinrichtungen für Eltern und den Bau von Trinkwasserbrunnen. Es wird besonders Wert darauf gelegt, die Lebensbedingungen von Frauen und Kindern in Afghanistan zu verbessern. Zusätzlich unterstützt der Afghanische Frauenvereine e.V. einzelne Familien und führt bei Notfällen wie Kälte-, oder Dürrekatastrophen Nothilfeaktionen vor Ort durch, um Hilfsgüter zu verteilen.</a:t>
            </a:r>
            <a:endParaRPr lang="de-DE" sz="2200"/>
          </a:p>
        </p:txBody>
      </p:sp>
    </p:spTree>
    <p:extLst>
      <p:ext uri="{BB962C8B-B14F-4D97-AF65-F5344CB8AC3E}">
        <p14:creationId xmlns:p14="http://schemas.microsoft.com/office/powerpoint/2010/main" val="238235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2651"/>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9D9C8-0406-82F3-6101-A60ED39580CE}"/>
              </a:ext>
            </a:extLst>
          </p:cNvPr>
          <p:cNvSpPr>
            <a:spLocks noGrp="1"/>
          </p:cNvSpPr>
          <p:nvPr>
            <p:ph type="title"/>
          </p:nvPr>
        </p:nvSpPr>
        <p:spPr>
          <a:xfrm>
            <a:off x="1331951" y="0"/>
            <a:ext cx="10345853" cy="3429000"/>
          </a:xfrm>
        </p:spPr>
        <p:txBody>
          <a:bodyPr/>
          <a:lstStyle/>
          <a:p>
            <a:r>
              <a:rPr lang="de-DE" baseline="30000" dirty="0"/>
              <a:t>Quelle </a:t>
            </a:r>
          </a:p>
        </p:txBody>
      </p:sp>
      <p:sp>
        <p:nvSpPr>
          <p:cNvPr id="3" name="Inhaltsplatzhalter 2">
            <a:extLst>
              <a:ext uri="{FF2B5EF4-FFF2-40B4-BE49-F238E27FC236}">
                <a16:creationId xmlns:a16="http://schemas.microsoft.com/office/drawing/2014/main" id="{4B6E896A-3F87-31AA-DA47-261C3242BDF4}"/>
              </a:ext>
            </a:extLst>
          </p:cNvPr>
          <p:cNvSpPr>
            <a:spLocks noGrp="1"/>
          </p:cNvSpPr>
          <p:nvPr>
            <p:ph type="body" idx="1"/>
          </p:nvPr>
        </p:nvSpPr>
        <p:spPr>
          <a:xfrm>
            <a:off x="831850" y="3429000"/>
            <a:ext cx="11360150" cy="2469355"/>
          </a:xfrm>
        </p:spPr>
        <p:txBody>
          <a:bodyPr>
            <a:normAutofit lnSpcReduction="10000"/>
          </a:bodyPr>
          <a:lstStyle/>
          <a:p>
            <a:pPr marL="457200" indent="-457200">
              <a:buAutoNum type="arabicPeriod"/>
            </a:pPr>
            <a:r>
              <a:rPr lang="de-DE" dirty="0">
                <a:hlinkClick r:id="rId2"/>
              </a:rPr>
              <a:t>https://</a:t>
            </a:r>
            <a:r>
              <a:rPr lang="de-DE" dirty="0" err="1">
                <a:hlinkClick r:id="rId2"/>
              </a:rPr>
              <a:t>amp.zdf.de</a:t>
            </a:r>
            <a:r>
              <a:rPr lang="de-DE" dirty="0">
                <a:hlinkClick r:id="rId2"/>
              </a:rPr>
              <a:t>/nachrichten/</a:t>
            </a:r>
            <a:r>
              <a:rPr lang="de-DE" dirty="0" err="1">
                <a:hlinkClick r:id="rId2"/>
              </a:rPr>
              <a:t>politik</a:t>
            </a:r>
            <a:r>
              <a:rPr lang="de-DE" dirty="0">
                <a:hlinkClick r:id="rId2"/>
              </a:rPr>
              <a:t>/</a:t>
            </a:r>
            <a:r>
              <a:rPr lang="de-DE" dirty="0" err="1">
                <a:hlinkClick r:id="rId2"/>
              </a:rPr>
              <a:t>afghanistan-frauen</a:t>
            </a:r>
            <a:r>
              <a:rPr lang="de-DE" dirty="0">
                <a:hlinkClick r:id="rId2"/>
              </a:rPr>
              <a:t>-frauenrechte-taliban-un-100.html</a:t>
            </a:r>
            <a:endParaRPr lang="de-DE" dirty="0"/>
          </a:p>
          <a:p>
            <a:pPr marL="457200" indent="-457200">
              <a:buAutoNum type="arabicPeriod"/>
            </a:pPr>
            <a:r>
              <a:rPr lang="de-DE" dirty="0">
                <a:hlinkClick r:id="rId3"/>
              </a:rPr>
              <a:t>https://</a:t>
            </a:r>
            <a:r>
              <a:rPr lang="de-DE" dirty="0" err="1">
                <a:hlinkClick r:id="rId3"/>
              </a:rPr>
              <a:t>www.nds-fleurat.org</a:t>
            </a:r>
            <a:r>
              <a:rPr lang="de-DE" dirty="0"/>
              <a:t> </a:t>
            </a:r>
          </a:p>
          <a:p>
            <a:pPr marL="457200" indent="-457200">
              <a:buAutoNum type="arabicPeriod"/>
            </a:pPr>
            <a:r>
              <a:rPr lang="de-DE" dirty="0">
                <a:hlinkClick r:id="rId4"/>
              </a:rPr>
              <a:t>https://www.deine-</a:t>
            </a:r>
            <a:r>
              <a:rPr lang="de-DE" dirty="0" err="1">
                <a:hlinkClick r:id="rId4"/>
              </a:rPr>
              <a:t>korrespondentin.de</a:t>
            </a:r>
            <a:r>
              <a:rPr lang="de-DE" dirty="0"/>
              <a:t> </a:t>
            </a:r>
          </a:p>
          <a:p>
            <a:pPr marL="457200" indent="-457200">
              <a:buAutoNum type="arabicPeriod"/>
            </a:pPr>
            <a:r>
              <a:rPr lang="de-DE" dirty="0">
                <a:hlinkClick r:id="rId5"/>
              </a:rPr>
              <a:t>https://de.m.wikipedia.org</a:t>
            </a:r>
            <a:r>
              <a:rPr lang="de-DE" dirty="0"/>
              <a:t> </a:t>
            </a:r>
          </a:p>
          <a:p>
            <a:pPr marL="457200" indent="-457200">
              <a:buAutoNum type="arabicPeriod"/>
            </a:pPr>
            <a:r>
              <a:rPr lang="de-DE" dirty="0">
                <a:hlinkClick r:id="rId6"/>
              </a:rPr>
              <a:t>https://</a:t>
            </a:r>
            <a:r>
              <a:rPr lang="de-DE" dirty="0" err="1">
                <a:hlinkClick r:id="rId6"/>
              </a:rPr>
              <a:t>www.dizi.de</a:t>
            </a:r>
            <a:r>
              <a:rPr lang="de-DE"/>
              <a:t> </a:t>
            </a: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p:txBody>
      </p:sp>
    </p:spTree>
    <p:extLst>
      <p:ext uri="{BB962C8B-B14F-4D97-AF65-F5344CB8AC3E}">
        <p14:creationId xmlns:p14="http://schemas.microsoft.com/office/powerpoint/2010/main" val="332478932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8</Slides>
  <Notes>0</Notes>
  <HiddenSlides>0</HiddenSlide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Larissa</vt:lpstr>
      <vt:lpstr>FRAUENRECHTE</vt:lpstr>
      <vt:lpstr>Inhaltsverzeichnis</vt:lpstr>
      <vt:lpstr>Welche Rechte haben die Frauen in Afghanistan?</vt:lpstr>
      <vt:lpstr>Afghanistan nach der Machtübernahme der Taliban</vt:lpstr>
      <vt:lpstr>Was kostet eine Frau in Afghanistan?</vt:lpstr>
      <vt:lpstr>Wie Leben Frauen unter den Taliban?</vt:lpstr>
      <vt:lpstr>Wer hilft Frauen in Afghanistan?</vt:lpstr>
      <vt:lpstr>Quelle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Esma Esiyok</cp:lastModifiedBy>
  <cp:revision>4</cp:revision>
  <dcterms:created xsi:type="dcterms:W3CDTF">2023-04-16T10:52:40Z</dcterms:created>
  <dcterms:modified xsi:type="dcterms:W3CDTF">2023-04-18T02:21:08Z</dcterms:modified>
</cp:coreProperties>
</file>